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31" r:id="rId5"/>
    <p:sldId id="392" r:id="rId6"/>
    <p:sldId id="393" r:id="rId7"/>
    <p:sldId id="403" r:id="rId8"/>
    <p:sldId id="378" r:id="rId9"/>
    <p:sldId id="407" r:id="rId10"/>
    <p:sldId id="410" r:id="rId11"/>
    <p:sldId id="411" r:id="rId12"/>
    <p:sldId id="412" r:id="rId13"/>
    <p:sldId id="405" r:id="rId14"/>
    <p:sldId id="408" r:id="rId15"/>
    <p:sldId id="398" r:id="rId16"/>
    <p:sldId id="414" r:id="rId17"/>
    <p:sldId id="415" r:id="rId18"/>
    <p:sldId id="416" r:id="rId19"/>
    <p:sldId id="417" r:id="rId20"/>
    <p:sldId id="385" r:id="rId21"/>
    <p:sldId id="396" r:id="rId22"/>
    <p:sldId id="418" r:id="rId23"/>
    <p:sldId id="420" r:id="rId24"/>
    <p:sldId id="421" r:id="rId25"/>
    <p:sldId id="409" r:id="rId26"/>
    <p:sldId id="397" r:id="rId27"/>
    <p:sldId id="400" r:id="rId28"/>
    <p:sldId id="389" r:id="rId29"/>
    <p:sldId id="372" r:id="rId30"/>
  </p:sldIdLst>
  <p:sldSz cx="9144000" cy="6858000" type="screen4x3"/>
  <p:notesSz cx="6797675" cy="9926638"/>
  <p:custShowLst>
    <p:custShow name="Custom Show 3" id="0">
      <p:sldLst/>
    </p:custShow>
    <p:custShow name="Custom Show 8" id="1">
      <p:sldLst>
        <p:sld r:id="rId5"/>
        <p:sld r:id="rId3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idotas Augulis" initials="V. 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A75"/>
    <a:srgbClr val="990033"/>
    <a:srgbClr val="99CC00"/>
    <a:srgbClr val="99FF66"/>
    <a:srgbClr val="66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434" autoAdjust="0"/>
  </p:normalViewPr>
  <p:slideViewPr>
    <p:cSldViewPr snapToGrid="0">
      <p:cViewPr varScale="1">
        <p:scale>
          <a:sx n="101" d="100"/>
          <a:sy n="101" d="100"/>
        </p:scale>
        <p:origin x="330" y="102"/>
      </p:cViewPr>
      <p:guideLst>
        <p:guide orient="horz" pos="2160"/>
        <p:guide pos="2880"/>
      </p:guideLst>
    </p:cSldViewPr>
  </p:slideViewPr>
  <p:outlineViewPr>
    <p:cViewPr>
      <p:scale>
        <a:sx n="33" d="100"/>
        <a:sy n="33" d="100"/>
      </p:scale>
      <p:origin x="0" y="-18288"/>
    </p:cViewPr>
  </p:outlineViewPr>
  <p:notesTextViewPr>
    <p:cViewPr>
      <p:scale>
        <a:sx n="100" d="100"/>
        <a:sy n="100" d="100"/>
      </p:scale>
      <p:origin x="0" y="0"/>
    </p:cViewPr>
  </p:notesTextViewPr>
  <p:sorterViewPr>
    <p:cViewPr>
      <p:scale>
        <a:sx n="100" d="100"/>
        <a:sy n="100" d="100"/>
      </p:scale>
      <p:origin x="0" y="-2376"/>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F78E64-4158-4378-BE82-290DE4E7EF40}" type="datetimeFigureOut">
              <a:rPr lang="lt-LT" smtClean="0"/>
              <a:pPr/>
              <a:t>2017.10.11</a:t>
            </a:fld>
            <a:endParaRPr lang="lt-LT"/>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27F591-2D55-480C-8B17-715620840969}" type="slidenum">
              <a:rPr lang="lt-LT" smtClean="0"/>
              <a:pPr/>
              <a:t>‹#›</a:t>
            </a:fld>
            <a:endParaRPr lang="lt-LT"/>
          </a:p>
        </p:txBody>
      </p:sp>
    </p:spTree>
    <p:extLst>
      <p:ext uri="{BB962C8B-B14F-4D97-AF65-F5344CB8AC3E}">
        <p14:creationId xmlns:p14="http://schemas.microsoft.com/office/powerpoint/2010/main" val="1939710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0D8B35-2F67-445A-AC42-0D586FEAA337}" type="datetimeFigureOut">
              <a:rPr lang="lt-LT" smtClean="0"/>
              <a:pPr/>
              <a:t>2017.10.11</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F7E8921-962D-423A-9E52-515069DE66AF}" type="slidenum">
              <a:rPr lang="lt-LT" smtClean="0"/>
              <a:pPr/>
              <a:t>‹#›</a:t>
            </a:fld>
            <a:endParaRPr lang="lt-LT"/>
          </a:p>
        </p:txBody>
      </p:sp>
    </p:spTree>
    <p:extLst>
      <p:ext uri="{BB962C8B-B14F-4D97-AF65-F5344CB8AC3E}">
        <p14:creationId xmlns:p14="http://schemas.microsoft.com/office/powerpoint/2010/main" val="65135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1</a:t>
            </a:fld>
            <a:endParaRPr lang="lt-LT" dirty="0"/>
          </a:p>
        </p:txBody>
      </p:sp>
    </p:spTree>
    <p:extLst>
      <p:ext uri="{BB962C8B-B14F-4D97-AF65-F5344CB8AC3E}">
        <p14:creationId xmlns:p14="http://schemas.microsoft.com/office/powerpoint/2010/main" val="89036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25</a:t>
            </a:fld>
            <a:endParaRPr lang="lt-LT"/>
          </a:p>
        </p:txBody>
      </p:sp>
    </p:spTree>
    <p:extLst>
      <p:ext uri="{BB962C8B-B14F-4D97-AF65-F5344CB8AC3E}">
        <p14:creationId xmlns:p14="http://schemas.microsoft.com/office/powerpoint/2010/main" val="422212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2" name="Title 1"/>
          <p:cNvSpPr>
            <a:spLocks noGrp="1"/>
          </p:cNvSpPr>
          <p:nvPr>
            <p:ph type="ctrTitle" hasCustomPrompt="1"/>
          </p:nvPr>
        </p:nvSpPr>
        <p:spPr>
          <a:xfrm>
            <a:off x="1691680" y="1628800"/>
            <a:ext cx="6480720" cy="1224136"/>
          </a:xfrm>
        </p:spPr>
        <p:txBody>
          <a:bodyPr anchor="t" anchorCtr="0">
            <a:normAutofit/>
          </a:bodyPr>
          <a:lstStyle>
            <a:lvl1pPr algn="l">
              <a:defRPr sz="3600" b="0">
                <a:solidFill>
                  <a:schemeClr val="tx1">
                    <a:lumMod val="50000"/>
                    <a:lumOff val="50000"/>
                  </a:schemeClr>
                </a:solidFill>
              </a:defRPr>
            </a:lvl1pPr>
          </a:lstStyle>
          <a:p>
            <a:r>
              <a:rPr lang="en-US" dirty="0" err="1"/>
              <a:t>Pavadinimas_A</a:t>
            </a:r>
            <a:endParaRPr lang="en-US" dirty="0"/>
          </a:p>
        </p:txBody>
      </p:sp>
      <p:sp>
        <p:nvSpPr>
          <p:cNvPr id="3" name="Subtitle 2"/>
          <p:cNvSpPr>
            <a:spLocks noGrp="1"/>
          </p:cNvSpPr>
          <p:nvPr>
            <p:ph type="subTitle" idx="1" hasCustomPrompt="1"/>
          </p:nvPr>
        </p:nvSpPr>
        <p:spPr>
          <a:xfrm>
            <a:off x="1691680" y="3068960"/>
            <a:ext cx="6480720" cy="2952328"/>
          </a:xfrm>
        </p:spPr>
        <p:txBody>
          <a:bodyPr>
            <a:normAutofit/>
          </a:bodyPr>
          <a:lstStyle>
            <a:lvl1pPr marL="0" indent="0" algn="l">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Pavadinimas_B</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2"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990033"/>
                </a:solidFill>
              </a:defRPr>
            </a:lvl1pPr>
          </a:lstStyle>
          <a:p>
            <a:r>
              <a:rPr lang="en-US" dirty="0" err="1"/>
              <a:t>Pavadinimas_A</a:t>
            </a:r>
            <a:endParaRPr lang="en-US" dirty="0"/>
          </a:p>
        </p:txBody>
      </p:sp>
      <p:sp>
        <p:nvSpPr>
          <p:cNvPr id="3"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0070C0"/>
                </a:solidFill>
              </a:defRPr>
            </a:lvl1pPr>
          </a:lstStyle>
          <a:p>
            <a:r>
              <a:rPr lang="en-US" dirty="0" err="1"/>
              <a:t>Pavadinimas_A</a:t>
            </a:r>
            <a:endParaRPr lang="en-US" dirty="0"/>
          </a:p>
        </p:txBody>
      </p:sp>
      <p:sp>
        <p:nvSpPr>
          <p:cNvPr id="9"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extLst>
      <p:ext uri="{BB962C8B-B14F-4D97-AF65-F5344CB8AC3E}">
        <p14:creationId xmlns:p14="http://schemas.microsoft.com/office/powerpoint/2010/main" val="634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FF6600"/>
                </a:solidFill>
              </a:defRPr>
            </a:lvl1pPr>
          </a:lstStyle>
          <a:p>
            <a:r>
              <a:rPr lang="en-US" dirty="0" err="1"/>
              <a:t>Pavadinimas_A</a:t>
            </a:r>
            <a:endParaRPr lang="en-US" dirty="0"/>
          </a:p>
        </p:txBody>
      </p:sp>
      <p:sp>
        <p:nvSpPr>
          <p:cNvPr id="8"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extLst>
      <p:ext uri="{BB962C8B-B14F-4D97-AF65-F5344CB8AC3E}">
        <p14:creationId xmlns:p14="http://schemas.microsoft.com/office/powerpoint/2010/main" val="70718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99CC00"/>
                </a:solidFill>
              </a:defRPr>
            </a:lvl1pPr>
          </a:lstStyle>
          <a:p>
            <a:r>
              <a:rPr lang="en-US" dirty="0" err="1"/>
              <a:t>Pavadinimas_A</a:t>
            </a:r>
            <a:endParaRPr lang="en-US" dirty="0"/>
          </a:p>
        </p:txBody>
      </p:sp>
      <p:sp>
        <p:nvSpPr>
          <p:cNvPr id="8"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extLst>
      <p:ext uri="{BB962C8B-B14F-4D97-AF65-F5344CB8AC3E}">
        <p14:creationId xmlns:p14="http://schemas.microsoft.com/office/powerpoint/2010/main" val="171711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1331640" y="2662552"/>
            <a:ext cx="6480720" cy="1224136"/>
          </a:xfrm>
        </p:spPr>
        <p:txBody>
          <a:bodyPr anchor="t" anchorCtr="0">
            <a:normAutofit/>
          </a:bodyPr>
          <a:lstStyle>
            <a:lvl1pPr algn="ctr">
              <a:defRPr sz="3600" b="0" baseline="0">
                <a:solidFill>
                  <a:schemeClr val="tx1">
                    <a:lumMod val="50000"/>
                    <a:lumOff val="50000"/>
                  </a:schemeClr>
                </a:solidFill>
              </a:defRPr>
            </a:lvl1pPr>
          </a:lstStyle>
          <a:p>
            <a:r>
              <a:rPr lang="en-US" dirty="0"/>
              <a:t>A</a:t>
            </a:r>
            <a:r>
              <a:rPr lang="lt-LT" dirty="0"/>
              <a:t>ČIŪ UŽ DĖMESĮ</a:t>
            </a:r>
            <a:endParaRPr lang="en-US" dirty="0"/>
          </a:p>
        </p:txBody>
      </p:sp>
    </p:spTree>
    <p:extLst>
      <p:ext uri="{BB962C8B-B14F-4D97-AF65-F5344CB8AC3E}">
        <p14:creationId xmlns:p14="http://schemas.microsoft.com/office/powerpoint/2010/main" val="1713471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E9E60-6CCB-4EBF-B740-DA5DB168C914}" type="datetimeFigureOut">
              <a:rPr lang="en-US" smtClean="0"/>
              <a:pPr/>
              <a:t>10/11/2017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42790-0E8A-4B1C-B4D8-9F57B0AC97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sinvesticijos.lt/" TargetMode="External"/><Relationship Id="rId2" Type="http://schemas.openxmlformats.org/officeDocument/2006/relationships/hyperlink" Target="mailto:korupcija@esf.l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jolita.staselyte@esf.l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imantas.garbstas@socmin.l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dainius.ciurinskas@esf.lt" TargetMode="External"/><Relationship Id="rId3" Type="http://schemas.openxmlformats.org/officeDocument/2006/relationships/hyperlink" Target="mailto:jurgita.lazauskiene@esf.lt" TargetMode="External"/><Relationship Id="rId7" Type="http://schemas.openxmlformats.org/officeDocument/2006/relationships/hyperlink" Target="mailto:ligita.stanuleviciute@esf.lt"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mailto:greta.milasauskiene@esf.lt" TargetMode="External"/><Relationship Id="rId5" Type="http://schemas.openxmlformats.org/officeDocument/2006/relationships/hyperlink" Target="mailto:diana.rusenaite@esf.lt" TargetMode="External"/><Relationship Id="rId4" Type="http://schemas.openxmlformats.org/officeDocument/2006/relationships/hyperlink" Target="mailto:danute.kaluginiene@esf.lt" TargetMode="External"/><Relationship Id="rId9" Type="http://schemas.openxmlformats.org/officeDocument/2006/relationships/hyperlink" Target="mailto:renata.ptak@esf.l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migle.aleksonyte@esf.l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pristatymas.post.lt/web/guest/duk" TargetMode="External"/><Relationship Id="rId2" Type="http://schemas.openxmlformats.org/officeDocument/2006/relationships/hyperlink" Target="mailto:info@esf.lt" TargetMode="External"/><Relationship Id="rId1" Type="http://schemas.openxmlformats.org/officeDocument/2006/relationships/slideLayout" Target="../slideLayouts/slideLayout2.xml"/><Relationship Id="rId4" Type="http://schemas.openxmlformats.org/officeDocument/2006/relationships/hyperlink" Target="https://signa.mitsoft.l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333" y="2267712"/>
            <a:ext cx="6862993" cy="1719072"/>
          </a:xfrm>
        </p:spPr>
        <p:txBody>
          <a:bodyPr>
            <a:normAutofit/>
          </a:bodyPr>
          <a:lstStyle/>
          <a:p>
            <a:pPr algn="ctr"/>
            <a:r>
              <a:rPr lang="lt-LT" sz="3200" b="1" dirty="0">
                <a:solidFill>
                  <a:srgbClr val="C60A75"/>
                </a:solidFill>
              </a:rPr>
              <a:t>Paraiškų vertinimo ir atrankos procesas</a:t>
            </a:r>
            <a:endParaRPr lang="en-US" sz="3200" b="1" dirty="0">
              <a:solidFill>
                <a:srgbClr val="C60A75"/>
              </a:solidFill>
            </a:endParaRPr>
          </a:p>
        </p:txBody>
      </p:sp>
      <p:sp>
        <p:nvSpPr>
          <p:cNvPr id="7" name="Rectangle 6"/>
          <p:cNvSpPr/>
          <p:nvPr/>
        </p:nvSpPr>
        <p:spPr>
          <a:xfrm>
            <a:off x="953312" y="2184295"/>
            <a:ext cx="45719" cy="10782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411357" y="4047893"/>
            <a:ext cx="4572000" cy="1200329"/>
          </a:xfrm>
          <a:prstGeom prst="rect">
            <a:avLst/>
          </a:prstGeom>
        </p:spPr>
        <p:txBody>
          <a:bodyPr>
            <a:spAutoFit/>
          </a:bodyPr>
          <a:lstStyle/>
          <a:p>
            <a:r>
              <a:rPr lang="lt-LT" dirty="0"/>
              <a:t>Europos socialinio fondo agentūros</a:t>
            </a:r>
          </a:p>
          <a:p>
            <a:r>
              <a:rPr lang="lt-LT" dirty="0"/>
              <a:t>Projektų valdymo skyriaus I </a:t>
            </a:r>
          </a:p>
          <a:p>
            <a:r>
              <a:rPr lang="lt-LT" dirty="0"/>
              <a:t>projektų vertinimo koordinatorė</a:t>
            </a:r>
          </a:p>
          <a:p>
            <a:r>
              <a:rPr lang="lt-LT" dirty="0"/>
              <a:t>Miglė Aleksonytė</a:t>
            </a:r>
          </a:p>
        </p:txBody>
      </p:sp>
    </p:spTree>
    <p:extLst>
      <p:ext uri="{BB962C8B-B14F-4D97-AF65-F5344CB8AC3E}">
        <p14:creationId xmlns:p14="http://schemas.microsoft.com/office/powerpoint/2010/main" val="238317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901" y="397419"/>
            <a:ext cx="8658016" cy="792088"/>
          </a:xfrm>
        </p:spPr>
        <p:txBody>
          <a:bodyPr>
            <a:normAutofit/>
          </a:bodyPr>
          <a:lstStyle/>
          <a:p>
            <a:pPr algn="ctr"/>
            <a:r>
              <a:rPr lang="lt-LT" b="1" dirty="0">
                <a:solidFill>
                  <a:srgbClr val="C60A75"/>
                </a:solidFill>
              </a:rPr>
              <a:t>Projektų atranka konkurso būdu</a:t>
            </a:r>
          </a:p>
        </p:txBody>
      </p:sp>
      <p:sp>
        <p:nvSpPr>
          <p:cNvPr id="4" name="Subtitle 2"/>
          <p:cNvSpPr>
            <a:spLocks noGrp="1"/>
          </p:cNvSpPr>
          <p:nvPr>
            <p:ph type="subTitle" idx="1"/>
          </p:nvPr>
        </p:nvSpPr>
        <p:spPr>
          <a:xfrm>
            <a:off x="971600" y="1556792"/>
            <a:ext cx="7367728" cy="3968937"/>
          </a:xfrm>
        </p:spPr>
        <p:txBody>
          <a:bodyPr>
            <a:normAutofit/>
          </a:bodyPr>
          <a:lstStyle/>
          <a:p>
            <a:pPr algn="just"/>
            <a:endParaRPr lang="lt-LT" sz="1600" dirty="0">
              <a:solidFill>
                <a:schemeClr val="tx1"/>
              </a:solidFill>
            </a:endParaRPr>
          </a:p>
          <a:p>
            <a:pPr algn="just"/>
            <a:endParaRPr lang="lt-LT" sz="1600" dirty="0">
              <a:solidFill>
                <a:schemeClr val="tx1"/>
              </a:solidFill>
            </a:endParaRPr>
          </a:p>
          <a:p>
            <a:pPr algn="just"/>
            <a:endParaRPr lang="lt-LT" sz="1600" dirty="0">
              <a:solidFill>
                <a:schemeClr val="tx1"/>
              </a:solidFill>
            </a:endParaRPr>
          </a:p>
        </p:txBody>
      </p:sp>
      <p:sp>
        <p:nvSpPr>
          <p:cNvPr id="5" name="Rectangle 4"/>
          <p:cNvSpPr/>
          <p:nvPr/>
        </p:nvSpPr>
        <p:spPr>
          <a:xfrm>
            <a:off x="971600" y="1692322"/>
            <a:ext cx="2904364" cy="1261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Paraiškos priėmimas ir registravimas</a:t>
            </a:r>
          </a:p>
        </p:txBody>
      </p:sp>
      <p:cxnSp>
        <p:nvCxnSpPr>
          <p:cNvPr id="6" name="Straight Arrow Connector 5"/>
          <p:cNvCxnSpPr/>
          <p:nvPr/>
        </p:nvCxnSpPr>
        <p:spPr>
          <a:xfrm flipV="1">
            <a:off x="3875964" y="2176818"/>
            <a:ext cx="818866" cy="136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04012" y="1556792"/>
            <a:ext cx="3827166" cy="139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2988"/>
            <a:r>
              <a:rPr lang="lt-LT" b="1" dirty="0">
                <a:solidFill>
                  <a:schemeClr val="tx1"/>
                </a:solidFill>
              </a:rPr>
              <a:t>Tinkamumo finansuoti vertinimas;</a:t>
            </a:r>
          </a:p>
          <a:p>
            <a:pPr algn="ctr" defTabSz="1042988"/>
            <a:r>
              <a:rPr lang="lt-LT" b="1" dirty="0">
                <a:solidFill>
                  <a:schemeClr val="tx1"/>
                </a:solidFill>
              </a:rPr>
              <a:t>Naudos ir  kokybės vertinimas</a:t>
            </a:r>
          </a:p>
        </p:txBody>
      </p:sp>
      <p:cxnSp>
        <p:nvCxnSpPr>
          <p:cNvPr id="8" name="Straight Arrow Connector 7"/>
          <p:cNvCxnSpPr/>
          <p:nvPr/>
        </p:nvCxnSpPr>
        <p:spPr>
          <a:xfrm>
            <a:off x="7611523" y="2952987"/>
            <a:ext cx="13648" cy="6687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91868" y="3625181"/>
            <a:ext cx="2039310" cy="190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Projektų atranka</a:t>
            </a:r>
          </a:p>
        </p:txBody>
      </p:sp>
      <p:sp>
        <p:nvSpPr>
          <p:cNvPr id="10" name="Rectangle 9"/>
          <p:cNvSpPr/>
          <p:nvPr/>
        </p:nvSpPr>
        <p:spPr>
          <a:xfrm>
            <a:off x="3875964" y="3620919"/>
            <a:ext cx="1722377" cy="190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Sprendimo priėmimas</a:t>
            </a:r>
          </a:p>
        </p:txBody>
      </p:sp>
      <p:sp>
        <p:nvSpPr>
          <p:cNvPr id="11" name="Rectangle 10"/>
          <p:cNvSpPr/>
          <p:nvPr/>
        </p:nvSpPr>
        <p:spPr>
          <a:xfrm>
            <a:off x="1004414" y="3620919"/>
            <a:ext cx="1984445" cy="190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Sutarties pasirašymas</a:t>
            </a:r>
          </a:p>
        </p:txBody>
      </p:sp>
      <p:cxnSp>
        <p:nvCxnSpPr>
          <p:cNvPr id="12" name="Straight Arrow Connector 11"/>
          <p:cNvCxnSpPr/>
          <p:nvPr/>
        </p:nvCxnSpPr>
        <p:spPr>
          <a:xfrm flipH="1" flipV="1">
            <a:off x="5598341" y="4571193"/>
            <a:ext cx="993527" cy="21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988859" y="4601427"/>
            <a:ext cx="106452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57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lt-LT" b="1" dirty="0">
                <a:solidFill>
                  <a:srgbClr val="C60A75"/>
                </a:solidFill>
              </a:rPr>
              <a:t>Terminai:</a:t>
            </a:r>
          </a:p>
        </p:txBody>
      </p:sp>
      <p:sp>
        <p:nvSpPr>
          <p:cNvPr id="7" name="Oval 6">
            <a:extLst>
              <a:ext uri="{FF2B5EF4-FFF2-40B4-BE49-F238E27FC236}">
                <a16:creationId xmlns:a16="http://schemas.microsoft.com/office/drawing/2014/main" id="{A0861BFD-AF50-4D94-B92E-AFEF56E80D74}"/>
              </a:ext>
            </a:extLst>
          </p:cNvPr>
          <p:cNvSpPr/>
          <p:nvPr/>
        </p:nvSpPr>
        <p:spPr>
          <a:xfrm>
            <a:off x="1078523" y="1416021"/>
            <a:ext cx="2733821" cy="1153511"/>
          </a:xfrm>
          <a:prstGeom prst="ellipse">
            <a:avLst/>
          </a:prstGeom>
          <a:solidFill>
            <a:srgbClr val="99CC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lt-LT" dirty="0">
                <a:solidFill>
                  <a:schemeClr val="tx1"/>
                </a:solidFill>
              </a:rPr>
              <a:t>Paraiškų priėmimas iki </a:t>
            </a:r>
            <a:r>
              <a:rPr lang="lt-LT" b="1" dirty="0">
                <a:solidFill>
                  <a:schemeClr val="tx1"/>
                </a:solidFill>
              </a:rPr>
              <a:t>2017-11-30</a:t>
            </a:r>
          </a:p>
        </p:txBody>
      </p:sp>
      <p:sp>
        <p:nvSpPr>
          <p:cNvPr id="8" name="Oval 7">
            <a:extLst>
              <a:ext uri="{FF2B5EF4-FFF2-40B4-BE49-F238E27FC236}">
                <a16:creationId xmlns:a16="http://schemas.microsoft.com/office/drawing/2014/main" id="{C9405922-1C76-488B-BA70-5C4B643BE8C1}"/>
              </a:ext>
            </a:extLst>
          </p:cNvPr>
          <p:cNvSpPr/>
          <p:nvPr/>
        </p:nvSpPr>
        <p:spPr>
          <a:xfrm>
            <a:off x="708074" y="2843565"/>
            <a:ext cx="3474720" cy="1153511"/>
          </a:xfrm>
          <a:prstGeom prst="ellipse">
            <a:avLst/>
          </a:prstGeom>
          <a:solidFill>
            <a:srgbClr val="99CC00"/>
          </a:solidFill>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lt-LT" dirty="0">
                <a:solidFill>
                  <a:schemeClr val="tx1"/>
                </a:solidFill>
              </a:rPr>
              <a:t>Planuojama vertinimo pabaiga: </a:t>
            </a:r>
          </a:p>
          <a:p>
            <a:pPr algn="ctr">
              <a:spcAft>
                <a:spcPts val="600"/>
              </a:spcAft>
            </a:pPr>
            <a:r>
              <a:rPr lang="lt-LT" b="1" dirty="0">
                <a:solidFill>
                  <a:schemeClr val="tx1"/>
                </a:solidFill>
              </a:rPr>
              <a:t>2018 m. 02 mėn.</a:t>
            </a:r>
            <a:endParaRPr lang="lt-LT" dirty="0">
              <a:solidFill>
                <a:schemeClr val="tx1"/>
              </a:solidFill>
            </a:endParaRPr>
          </a:p>
        </p:txBody>
      </p:sp>
      <p:sp>
        <p:nvSpPr>
          <p:cNvPr id="9" name="Oval 8">
            <a:extLst>
              <a:ext uri="{FF2B5EF4-FFF2-40B4-BE49-F238E27FC236}">
                <a16:creationId xmlns:a16="http://schemas.microsoft.com/office/drawing/2014/main" id="{F8CC87A6-AC98-4B37-B1BD-56F26EE64D01}"/>
              </a:ext>
            </a:extLst>
          </p:cNvPr>
          <p:cNvSpPr/>
          <p:nvPr/>
        </p:nvSpPr>
        <p:spPr>
          <a:xfrm>
            <a:off x="708074" y="4271109"/>
            <a:ext cx="3474720" cy="1472770"/>
          </a:xfrm>
          <a:prstGeom prst="ellipse">
            <a:avLst/>
          </a:prstGeom>
          <a:solidFill>
            <a:srgbClr val="99CC00"/>
          </a:solidFill>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lt-LT" dirty="0">
                <a:solidFill>
                  <a:schemeClr val="tx1"/>
                </a:solidFill>
              </a:rPr>
              <a:t>Sprendimų dėl finansavimo priėmimas: </a:t>
            </a:r>
          </a:p>
          <a:p>
            <a:pPr algn="ctr">
              <a:spcAft>
                <a:spcPts val="600"/>
              </a:spcAft>
            </a:pPr>
            <a:r>
              <a:rPr lang="lt-LT" b="1" dirty="0">
                <a:solidFill>
                  <a:schemeClr val="tx1"/>
                </a:solidFill>
              </a:rPr>
              <a:t>2018 m. 03 mėn.</a:t>
            </a:r>
          </a:p>
        </p:txBody>
      </p:sp>
      <p:sp>
        <p:nvSpPr>
          <p:cNvPr id="10" name="Oval 9">
            <a:extLst>
              <a:ext uri="{FF2B5EF4-FFF2-40B4-BE49-F238E27FC236}">
                <a16:creationId xmlns:a16="http://schemas.microsoft.com/office/drawing/2014/main" id="{D57917F7-9D9E-4B9B-886A-1A192BD9054D}"/>
              </a:ext>
            </a:extLst>
          </p:cNvPr>
          <p:cNvSpPr/>
          <p:nvPr/>
        </p:nvSpPr>
        <p:spPr>
          <a:xfrm>
            <a:off x="5370100" y="2102845"/>
            <a:ext cx="3354800" cy="1317476"/>
          </a:xfrm>
          <a:prstGeom prst="ellipse">
            <a:avLst/>
          </a:prstGeom>
          <a:solidFill>
            <a:srgbClr val="99CC00"/>
          </a:solidFill>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lt-LT" dirty="0">
                <a:solidFill>
                  <a:schemeClr val="tx1"/>
                </a:solidFill>
              </a:rPr>
              <a:t>Sutarčių pasirašymas </a:t>
            </a:r>
          </a:p>
          <a:p>
            <a:pPr algn="ctr">
              <a:spcAft>
                <a:spcPts val="600"/>
              </a:spcAft>
            </a:pPr>
            <a:r>
              <a:rPr lang="lt-LT" b="1" dirty="0">
                <a:solidFill>
                  <a:schemeClr val="tx1"/>
                </a:solidFill>
              </a:rPr>
              <a:t>2018 m. 04 mėn.</a:t>
            </a:r>
          </a:p>
        </p:txBody>
      </p:sp>
      <p:sp>
        <p:nvSpPr>
          <p:cNvPr id="11" name="Oval 10">
            <a:extLst>
              <a:ext uri="{FF2B5EF4-FFF2-40B4-BE49-F238E27FC236}">
                <a16:creationId xmlns:a16="http://schemas.microsoft.com/office/drawing/2014/main" id="{E7CCE2E1-D14A-4728-ADE5-9354E1FA1613}"/>
              </a:ext>
            </a:extLst>
          </p:cNvPr>
          <p:cNvSpPr/>
          <p:nvPr/>
        </p:nvSpPr>
        <p:spPr>
          <a:xfrm>
            <a:off x="5370100" y="3798297"/>
            <a:ext cx="3354800" cy="1448952"/>
          </a:xfrm>
          <a:prstGeom prst="ellipse">
            <a:avLst/>
          </a:prstGeom>
          <a:solidFill>
            <a:srgbClr val="99CC00"/>
          </a:solidFill>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lt-LT" dirty="0">
                <a:solidFill>
                  <a:schemeClr val="tx1"/>
                </a:solidFill>
              </a:rPr>
              <a:t>Projektų pradžia: </a:t>
            </a:r>
            <a:r>
              <a:rPr lang="lt-LT" b="1" dirty="0">
                <a:solidFill>
                  <a:schemeClr val="tx1"/>
                </a:solidFill>
              </a:rPr>
              <a:t>2018 m. 5 mėn.</a:t>
            </a:r>
          </a:p>
        </p:txBody>
      </p:sp>
    </p:spTree>
    <p:extLst>
      <p:ext uri="{BB962C8B-B14F-4D97-AF65-F5344CB8AC3E}">
        <p14:creationId xmlns:p14="http://schemas.microsoft.com/office/powerpoint/2010/main" val="11744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b="1" dirty="0">
                <a:solidFill>
                  <a:srgbClr val="C60A75"/>
                </a:solidFill>
              </a:rPr>
              <a:t>Projektų vertinimo metu:</a:t>
            </a:r>
          </a:p>
        </p:txBody>
      </p:sp>
      <p:sp>
        <p:nvSpPr>
          <p:cNvPr id="3" name="Subtitle 2"/>
          <p:cNvSpPr>
            <a:spLocks noGrp="1"/>
          </p:cNvSpPr>
          <p:nvPr>
            <p:ph type="subTitle" idx="1"/>
          </p:nvPr>
        </p:nvSpPr>
        <p:spPr>
          <a:xfrm>
            <a:off x="295421" y="1556792"/>
            <a:ext cx="8356209" cy="4182826"/>
          </a:xfrm>
        </p:spPr>
        <p:txBody>
          <a:bodyPr>
            <a:normAutofit/>
          </a:bodyPr>
          <a:lstStyle/>
          <a:p>
            <a:pPr marL="342900" indent="-342900">
              <a:buFont typeface="Arial" panose="020B0604020202020204" pitchFamily="34" charset="0"/>
              <a:buChar char="•"/>
            </a:pPr>
            <a:endParaRPr lang="lt-LT" dirty="0"/>
          </a:p>
          <a:p>
            <a:pPr marL="342900" indent="-342900">
              <a:buFont typeface="Arial" panose="020B0604020202020204" pitchFamily="34" charset="0"/>
              <a:buChar char="•"/>
            </a:pPr>
            <a:endParaRPr lang="lt-LT" dirty="0"/>
          </a:p>
        </p:txBody>
      </p:sp>
      <p:sp>
        <p:nvSpPr>
          <p:cNvPr id="4" name="Rectangle 3">
            <a:extLst>
              <a:ext uri="{FF2B5EF4-FFF2-40B4-BE49-F238E27FC236}">
                <a16:creationId xmlns:a16="http://schemas.microsoft.com/office/drawing/2014/main" id="{8222781A-AD63-4CB0-B6D4-3F83F32A6888}"/>
              </a:ext>
            </a:extLst>
          </p:cNvPr>
          <p:cNvSpPr/>
          <p:nvPr/>
        </p:nvSpPr>
        <p:spPr>
          <a:xfrm>
            <a:off x="533639" y="1459207"/>
            <a:ext cx="7638757" cy="6692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Arial" panose="020B0604020202020204" pitchFamily="34" charset="0"/>
              <a:buChar char="•"/>
            </a:pPr>
            <a:r>
              <a:rPr lang="lt-LT" dirty="0">
                <a:solidFill>
                  <a:schemeClr val="tx1"/>
                </a:solidFill>
              </a:rPr>
              <a:t>ESFA gali paprašyti pareiškėjo pateikti trūkstamą informaciją ir (arba) dokumentus;</a:t>
            </a:r>
          </a:p>
        </p:txBody>
      </p:sp>
      <p:sp>
        <p:nvSpPr>
          <p:cNvPr id="5" name="Rectangle 4">
            <a:extLst>
              <a:ext uri="{FF2B5EF4-FFF2-40B4-BE49-F238E27FC236}">
                <a16:creationId xmlns:a16="http://schemas.microsoft.com/office/drawing/2014/main" id="{BCDFAA01-0FC4-4A35-BF65-5800B0D3CF3B}"/>
              </a:ext>
            </a:extLst>
          </p:cNvPr>
          <p:cNvSpPr/>
          <p:nvPr/>
        </p:nvSpPr>
        <p:spPr>
          <a:xfrm>
            <a:off x="533639" y="2387585"/>
            <a:ext cx="7638757" cy="7021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just">
              <a:spcAft>
                <a:spcPts val="600"/>
              </a:spcAft>
              <a:buFont typeface="Arial" panose="020B0604020202020204" pitchFamily="34" charset="0"/>
              <a:buChar char="•"/>
            </a:pPr>
            <a:r>
              <a:rPr lang="lt-LT" dirty="0">
                <a:solidFill>
                  <a:schemeClr val="tx1"/>
                </a:solidFill>
              </a:rPr>
              <a:t>pareiškėjas privalo pateikti šią informaciją ir (arba) dokumentus per ESFA nustatytą terminą;</a:t>
            </a:r>
          </a:p>
        </p:txBody>
      </p:sp>
      <p:sp>
        <p:nvSpPr>
          <p:cNvPr id="6" name="Rectangle 5">
            <a:extLst>
              <a:ext uri="{FF2B5EF4-FFF2-40B4-BE49-F238E27FC236}">
                <a16:creationId xmlns:a16="http://schemas.microsoft.com/office/drawing/2014/main" id="{341C9FC2-C2B2-489C-BE01-CF71198E2A7C}"/>
              </a:ext>
            </a:extLst>
          </p:cNvPr>
          <p:cNvSpPr/>
          <p:nvPr/>
        </p:nvSpPr>
        <p:spPr>
          <a:xfrm>
            <a:off x="533639" y="3450998"/>
            <a:ext cx="7638757" cy="12154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just">
              <a:spcAft>
                <a:spcPts val="600"/>
              </a:spcAft>
              <a:buFont typeface="Arial" panose="020B0604020202020204" pitchFamily="34" charset="0"/>
              <a:buChar char="•"/>
            </a:pPr>
            <a:r>
              <a:rPr lang="lt-LT" dirty="0">
                <a:solidFill>
                  <a:schemeClr val="tx1"/>
                </a:solidFill>
              </a:rPr>
              <a:t>jeigu pareiškėjas per nustatytą terminą nepateikia dalies prašomų dokumentų, paraiškos vertinimas atliekamas vadovaujantis turima informacija (pakartotinai patikslinti informaciją nėra prašoma);</a:t>
            </a:r>
          </a:p>
        </p:txBody>
      </p:sp>
      <p:sp>
        <p:nvSpPr>
          <p:cNvPr id="7" name="Rectangle 6">
            <a:extLst>
              <a:ext uri="{FF2B5EF4-FFF2-40B4-BE49-F238E27FC236}">
                <a16:creationId xmlns:a16="http://schemas.microsoft.com/office/drawing/2014/main" id="{F20B3F5A-F2A9-455A-AD08-025C1B25F76D}"/>
              </a:ext>
            </a:extLst>
          </p:cNvPr>
          <p:cNvSpPr/>
          <p:nvPr/>
        </p:nvSpPr>
        <p:spPr>
          <a:xfrm>
            <a:off x="533641" y="4990155"/>
            <a:ext cx="7638757" cy="9654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just">
              <a:spcAft>
                <a:spcPts val="600"/>
              </a:spcAft>
              <a:buFont typeface="Arial" panose="020B0604020202020204" pitchFamily="34" charset="0"/>
              <a:buChar char="•"/>
            </a:pPr>
            <a:r>
              <a:rPr lang="lt-LT" dirty="0">
                <a:solidFill>
                  <a:schemeClr val="tx1"/>
                </a:solidFill>
              </a:rPr>
              <a:t>jeigu pareiškėjas pateikia neprašomą informaciją ir (ar) dokumentus (pvz., pakeičia, papildo paraišką ar jos priedus), atliekant paraiškos vertinimą į ją nėra atsižvelgiama.</a:t>
            </a:r>
          </a:p>
        </p:txBody>
      </p:sp>
    </p:spTree>
    <p:extLst>
      <p:ext uri="{BB962C8B-B14F-4D97-AF65-F5344CB8AC3E}">
        <p14:creationId xmlns:p14="http://schemas.microsoft.com/office/powerpoint/2010/main" val="214870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77E3B7-5791-477A-B53D-ADE9F3666BB0}"/>
              </a:ext>
            </a:extLst>
          </p:cNvPr>
          <p:cNvSpPr>
            <a:spLocks noGrp="1"/>
          </p:cNvSpPr>
          <p:nvPr>
            <p:ph type="ctrTitle"/>
          </p:nvPr>
        </p:nvSpPr>
        <p:spPr>
          <a:xfrm>
            <a:off x="675249" y="239152"/>
            <a:ext cx="7680960" cy="886264"/>
          </a:xfrm>
        </p:spPr>
        <p:txBody>
          <a:bodyPr>
            <a:normAutofit/>
          </a:bodyPr>
          <a:lstStyle/>
          <a:p>
            <a:pPr algn="ctr"/>
            <a:r>
              <a:rPr lang="lt-LT" sz="3200" dirty="0">
                <a:solidFill>
                  <a:srgbClr val="C60A75"/>
                </a:solidFill>
                <a:cs typeface="Times New Roman" pitchFamily="18" charset="0"/>
              </a:rPr>
              <a:t>Vienas pareiškėjas – viena paraiška</a:t>
            </a:r>
          </a:p>
        </p:txBody>
      </p:sp>
      <p:pic>
        <p:nvPicPr>
          <p:cNvPr id="5" name="Picture 4">
            <a:extLst>
              <a:ext uri="{FF2B5EF4-FFF2-40B4-BE49-F238E27FC236}">
                <a16:creationId xmlns:a16="http://schemas.microsoft.com/office/drawing/2014/main" id="{047D47B2-C68A-4458-8F65-E1ABF417B261}"/>
              </a:ext>
            </a:extLst>
          </p:cNvPr>
          <p:cNvPicPr>
            <a:picLocks noChangeAspect="1"/>
          </p:cNvPicPr>
          <p:nvPr/>
        </p:nvPicPr>
        <p:blipFill>
          <a:blip r:embed="rId2"/>
          <a:stretch>
            <a:fillRect/>
          </a:stretch>
        </p:blipFill>
        <p:spPr>
          <a:xfrm>
            <a:off x="0" y="928467"/>
            <a:ext cx="6006905" cy="4389121"/>
          </a:xfrm>
          <a:prstGeom prst="rect">
            <a:avLst/>
          </a:prstGeom>
        </p:spPr>
      </p:pic>
      <p:sp>
        <p:nvSpPr>
          <p:cNvPr id="6" name="Rectangle 5">
            <a:extLst>
              <a:ext uri="{FF2B5EF4-FFF2-40B4-BE49-F238E27FC236}">
                <a16:creationId xmlns:a16="http://schemas.microsoft.com/office/drawing/2014/main" id="{DE2CA76E-00CA-42BD-8EE4-5E4958A489FC}"/>
              </a:ext>
            </a:extLst>
          </p:cNvPr>
          <p:cNvSpPr/>
          <p:nvPr/>
        </p:nvSpPr>
        <p:spPr>
          <a:xfrm>
            <a:off x="5760808" y="1819289"/>
            <a:ext cx="3151163" cy="1828801"/>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Pareiškėjas A  gali teikti tik vieną paraišką konkrečioje apskrityje</a:t>
            </a:r>
          </a:p>
        </p:txBody>
      </p:sp>
      <p:sp>
        <p:nvSpPr>
          <p:cNvPr id="7" name="Arrow: Curved Down 6">
            <a:extLst>
              <a:ext uri="{FF2B5EF4-FFF2-40B4-BE49-F238E27FC236}">
                <a16:creationId xmlns:a16="http://schemas.microsoft.com/office/drawing/2014/main" id="{6E039DF9-061C-43B1-9202-26D608220026}"/>
              </a:ext>
            </a:extLst>
          </p:cNvPr>
          <p:cNvSpPr/>
          <p:nvPr/>
        </p:nvSpPr>
        <p:spPr>
          <a:xfrm rot="9621437" flipV="1">
            <a:off x="2337605" y="830977"/>
            <a:ext cx="5104151" cy="1754778"/>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Rectangle 7">
            <a:extLst>
              <a:ext uri="{FF2B5EF4-FFF2-40B4-BE49-F238E27FC236}">
                <a16:creationId xmlns:a16="http://schemas.microsoft.com/office/drawing/2014/main" id="{E1E60530-8BEB-4F97-B5E7-F226300D056C}"/>
              </a:ext>
            </a:extLst>
          </p:cNvPr>
          <p:cNvSpPr/>
          <p:nvPr/>
        </p:nvSpPr>
        <p:spPr>
          <a:xfrm>
            <a:off x="5760808" y="3869937"/>
            <a:ext cx="3151163" cy="1828801"/>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bg1"/>
                </a:solidFill>
              </a:rPr>
              <a:t>Pareiškėjas A negali būti partneriu kitame toje pačioje apskrityje planuojamame įgyvendinti projekte</a:t>
            </a:r>
          </a:p>
        </p:txBody>
      </p:sp>
      <p:sp>
        <p:nvSpPr>
          <p:cNvPr id="9" name="Arrow: Curved Down 8">
            <a:extLst>
              <a:ext uri="{FF2B5EF4-FFF2-40B4-BE49-F238E27FC236}">
                <a16:creationId xmlns:a16="http://schemas.microsoft.com/office/drawing/2014/main" id="{772F5025-5137-425F-9888-CEC022B0F927}"/>
              </a:ext>
            </a:extLst>
          </p:cNvPr>
          <p:cNvSpPr/>
          <p:nvPr/>
        </p:nvSpPr>
        <p:spPr>
          <a:xfrm rot="1963441" flipH="1" flipV="1">
            <a:off x="2418594" y="4189629"/>
            <a:ext cx="3537213" cy="1372780"/>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Multiplication Sign 9">
            <a:extLst>
              <a:ext uri="{FF2B5EF4-FFF2-40B4-BE49-F238E27FC236}">
                <a16:creationId xmlns:a16="http://schemas.microsoft.com/office/drawing/2014/main" id="{282C222B-1202-404B-9F46-69710F8CEEC3}"/>
              </a:ext>
            </a:extLst>
          </p:cNvPr>
          <p:cNvSpPr/>
          <p:nvPr/>
        </p:nvSpPr>
        <p:spPr>
          <a:xfrm>
            <a:off x="3225087" y="4876019"/>
            <a:ext cx="914400" cy="914400"/>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t-LT">
              <a:solidFill>
                <a:srgbClr val="FF0000"/>
              </a:solidFill>
            </a:endParaRPr>
          </a:p>
        </p:txBody>
      </p:sp>
    </p:spTree>
    <p:extLst>
      <p:ext uri="{BB962C8B-B14F-4D97-AF65-F5344CB8AC3E}">
        <p14:creationId xmlns:p14="http://schemas.microsoft.com/office/powerpoint/2010/main" val="39991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570F60-7159-4C8C-B13E-718975BD14F8}"/>
              </a:ext>
            </a:extLst>
          </p:cNvPr>
          <p:cNvSpPr>
            <a:spLocks noGrp="1"/>
          </p:cNvSpPr>
          <p:nvPr>
            <p:ph type="ctrTitle"/>
          </p:nvPr>
        </p:nvSpPr>
        <p:spPr>
          <a:xfrm>
            <a:off x="675249" y="239152"/>
            <a:ext cx="7680960" cy="886264"/>
          </a:xfrm>
        </p:spPr>
        <p:txBody>
          <a:bodyPr>
            <a:normAutofit/>
          </a:bodyPr>
          <a:lstStyle/>
          <a:p>
            <a:pPr algn="ctr"/>
            <a:r>
              <a:rPr lang="lt-LT" sz="3200" dirty="0">
                <a:solidFill>
                  <a:srgbClr val="C60A75"/>
                </a:solidFill>
                <a:cs typeface="Times New Roman" pitchFamily="18" charset="0"/>
              </a:rPr>
              <a:t>Daugiau nei viena paraiška?</a:t>
            </a:r>
          </a:p>
        </p:txBody>
      </p:sp>
      <p:pic>
        <p:nvPicPr>
          <p:cNvPr id="5" name="Picture 4">
            <a:extLst>
              <a:ext uri="{FF2B5EF4-FFF2-40B4-BE49-F238E27FC236}">
                <a16:creationId xmlns:a16="http://schemas.microsoft.com/office/drawing/2014/main" id="{BFB5FA8E-4114-4AC8-8A82-D49E94EB4256}"/>
              </a:ext>
            </a:extLst>
          </p:cNvPr>
          <p:cNvPicPr>
            <a:picLocks noChangeAspect="1"/>
          </p:cNvPicPr>
          <p:nvPr/>
        </p:nvPicPr>
        <p:blipFill>
          <a:blip r:embed="rId2"/>
          <a:stretch>
            <a:fillRect/>
          </a:stretch>
        </p:blipFill>
        <p:spPr>
          <a:xfrm>
            <a:off x="0" y="928467"/>
            <a:ext cx="6006905" cy="4389121"/>
          </a:xfrm>
          <a:prstGeom prst="rect">
            <a:avLst/>
          </a:prstGeom>
        </p:spPr>
      </p:pic>
      <p:sp>
        <p:nvSpPr>
          <p:cNvPr id="6" name="Rectangle 5">
            <a:extLst>
              <a:ext uri="{FF2B5EF4-FFF2-40B4-BE49-F238E27FC236}">
                <a16:creationId xmlns:a16="http://schemas.microsoft.com/office/drawing/2014/main" id="{172E2216-7886-49E0-822C-6F5996DD2E31}"/>
              </a:ext>
            </a:extLst>
          </p:cNvPr>
          <p:cNvSpPr/>
          <p:nvPr/>
        </p:nvSpPr>
        <p:spPr>
          <a:xfrm>
            <a:off x="5760808" y="1819289"/>
            <a:ext cx="3151163" cy="1828801"/>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Pareiškėjas A  yra pareiškėjas ir partneris vienoje apskrityje</a:t>
            </a:r>
          </a:p>
        </p:txBody>
      </p:sp>
      <p:sp>
        <p:nvSpPr>
          <p:cNvPr id="7" name="Arrow: Curved Down 6">
            <a:extLst>
              <a:ext uri="{FF2B5EF4-FFF2-40B4-BE49-F238E27FC236}">
                <a16:creationId xmlns:a16="http://schemas.microsoft.com/office/drawing/2014/main" id="{BB568334-714C-4B53-8626-24EEDA452365}"/>
              </a:ext>
            </a:extLst>
          </p:cNvPr>
          <p:cNvSpPr/>
          <p:nvPr/>
        </p:nvSpPr>
        <p:spPr>
          <a:xfrm rot="9621437" flipV="1">
            <a:off x="2476530" y="1066232"/>
            <a:ext cx="5104151" cy="1754778"/>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Rectangle 7">
            <a:extLst>
              <a:ext uri="{FF2B5EF4-FFF2-40B4-BE49-F238E27FC236}">
                <a16:creationId xmlns:a16="http://schemas.microsoft.com/office/drawing/2014/main" id="{710370F7-A6EA-4134-8131-B2CE2E12D45D}"/>
              </a:ext>
            </a:extLst>
          </p:cNvPr>
          <p:cNvSpPr/>
          <p:nvPr/>
        </p:nvSpPr>
        <p:spPr>
          <a:xfrm>
            <a:off x="5760808" y="3869937"/>
            <a:ext cx="3151163" cy="1828801"/>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bg1"/>
                </a:solidFill>
              </a:rPr>
              <a:t>Tokiu atveju paraiška, kurioje jis yra pareiškėjas, yra atmetama, neprašant pateikti papildomų duomenų</a:t>
            </a:r>
          </a:p>
        </p:txBody>
      </p:sp>
    </p:spTree>
    <p:extLst>
      <p:ext uri="{BB962C8B-B14F-4D97-AF65-F5344CB8AC3E}">
        <p14:creationId xmlns:p14="http://schemas.microsoft.com/office/powerpoint/2010/main" val="7690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E63B6-D885-4E05-93DB-80172CC56917}"/>
              </a:ext>
            </a:extLst>
          </p:cNvPr>
          <p:cNvSpPr>
            <a:spLocks noGrp="1"/>
          </p:cNvSpPr>
          <p:nvPr>
            <p:ph type="ctrTitle"/>
          </p:nvPr>
        </p:nvSpPr>
        <p:spPr>
          <a:xfrm>
            <a:off x="675249" y="239152"/>
            <a:ext cx="7680960" cy="886264"/>
          </a:xfrm>
        </p:spPr>
        <p:txBody>
          <a:bodyPr>
            <a:normAutofit/>
          </a:bodyPr>
          <a:lstStyle/>
          <a:p>
            <a:pPr algn="ctr"/>
            <a:r>
              <a:rPr lang="lt-LT" sz="3200" dirty="0">
                <a:solidFill>
                  <a:srgbClr val="C60A75"/>
                </a:solidFill>
                <a:cs typeface="Times New Roman" pitchFamily="18" charset="0"/>
              </a:rPr>
              <a:t>Daugiau nei viena paraiška?</a:t>
            </a:r>
          </a:p>
        </p:txBody>
      </p:sp>
      <p:pic>
        <p:nvPicPr>
          <p:cNvPr id="5" name="Picture 4">
            <a:extLst>
              <a:ext uri="{FF2B5EF4-FFF2-40B4-BE49-F238E27FC236}">
                <a16:creationId xmlns:a16="http://schemas.microsoft.com/office/drawing/2014/main" id="{B58EED9B-A975-4B5D-AF84-54C132C48E81}"/>
              </a:ext>
            </a:extLst>
          </p:cNvPr>
          <p:cNvPicPr>
            <a:picLocks noChangeAspect="1"/>
          </p:cNvPicPr>
          <p:nvPr/>
        </p:nvPicPr>
        <p:blipFill>
          <a:blip r:embed="rId2"/>
          <a:stretch>
            <a:fillRect/>
          </a:stretch>
        </p:blipFill>
        <p:spPr>
          <a:xfrm>
            <a:off x="26871" y="1309617"/>
            <a:ext cx="6006905" cy="4389121"/>
          </a:xfrm>
          <a:prstGeom prst="rect">
            <a:avLst/>
          </a:prstGeom>
        </p:spPr>
      </p:pic>
      <p:sp>
        <p:nvSpPr>
          <p:cNvPr id="6" name="Rectangle 5">
            <a:extLst>
              <a:ext uri="{FF2B5EF4-FFF2-40B4-BE49-F238E27FC236}">
                <a16:creationId xmlns:a16="http://schemas.microsoft.com/office/drawing/2014/main" id="{6302A017-5F39-427C-AD34-3FF86BED7209}"/>
              </a:ext>
            </a:extLst>
          </p:cNvPr>
          <p:cNvSpPr/>
          <p:nvPr/>
        </p:nvSpPr>
        <p:spPr>
          <a:xfrm>
            <a:off x="6051037" y="1578928"/>
            <a:ext cx="3087648" cy="1828801"/>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Pareiškėjas A  yra pateikęs daugiau nei vieną paraišką</a:t>
            </a:r>
          </a:p>
        </p:txBody>
      </p:sp>
      <p:sp>
        <p:nvSpPr>
          <p:cNvPr id="7" name="Arrow: Curved Down 6">
            <a:extLst>
              <a:ext uri="{FF2B5EF4-FFF2-40B4-BE49-F238E27FC236}">
                <a16:creationId xmlns:a16="http://schemas.microsoft.com/office/drawing/2014/main" id="{1B37D5A1-D015-43C0-9198-4ED06BF6E3AB}"/>
              </a:ext>
            </a:extLst>
          </p:cNvPr>
          <p:cNvSpPr/>
          <p:nvPr/>
        </p:nvSpPr>
        <p:spPr>
          <a:xfrm rot="8918205" flipV="1">
            <a:off x="1921971" y="1329187"/>
            <a:ext cx="5545114" cy="1754778"/>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Rectangle 7">
            <a:extLst>
              <a:ext uri="{FF2B5EF4-FFF2-40B4-BE49-F238E27FC236}">
                <a16:creationId xmlns:a16="http://schemas.microsoft.com/office/drawing/2014/main" id="{228C5ADC-B961-4E59-A6DF-07B140DCBD5E}"/>
              </a:ext>
            </a:extLst>
          </p:cNvPr>
          <p:cNvSpPr/>
          <p:nvPr/>
        </p:nvSpPr>
        <p:spPr>
          <a:xfrm>
            <a:off x="6033776" y="3453548"/>
            <a:ext cx="3104909" cy="2555665"/>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bg1"/>
                </a:solidFill>
              </a:rPr>
              <a:t>Raštu pareiškėjo parašoma per nurodytą terminą informuoti , kurią paraišką vertinti. Jei per nustatyta terminą nepateikiama informacija, visos to paties pareiškėjo paraiškos yra atmetamos</a:t>
            </a:r>
          </a:p>
        </p:txBody>
      </p:sp>
      <p:sp>
        <p:nvSpPr>
          <p:cNvPr id="9" name="Arrow: Curved Down 8">
            <a:extLst>
              <a:ext uri="{FF2B5EF4-FFF2-40B4-BE49-F238E27FC236}">
                <a16:creationId xmlns:a16="http://schemas.microsoft.com/office/drawing/2014/main" id="{79E4439A-75A4-46FC-9307-A0220D2ADD52}"/>
              </a:ext>
            </a:extLst>
          </p:cNvPr>
          <p:cNvSpPr/>
          <p:nvPr/>
        </p:nvSpPr>
        <p:spPr>
          <a:xfrm rot="20352075" flipH="1">
            <a:off x="3786620" y="1639378"/>
            <a:ext cx="2270851" cy="989732"/>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Arrow: Curved Down 9">
            <a:extLst>
              <a:ext uri="{FF2B5EF4-FFF2-40B4-BE49-F238E27FC236}">
                <a16:creationId xmlns:a16="http://schemas.microsoft.com/office/drawing/2014/main" id="{30DA4F8D-F0E9-4856-BB7D-3CD14C346243}"/>
              </a:ext>
            </a:extLst>
          </p:cNvPr>
          <p:cNvSpPr/>
          <p:nvPr/>
        </p:nvSpPr>
        <p:spPr>
          <a:xfrm rot="19424729" flipH="1">
            <a:off x="3623416" y="3133005"/>
            <a:ext cx="2425581" cy="800976"/>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13701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6B8149-3A19-47F9-996E-4CC65F04031E}"/>
              </a:ext>
            </a:extLst>
          </p:cNvPr>
          <p:cNvSpPr>
            <a:spLocks noGrp="1"/>
          </p:cNvSpPr>
          <p:nvPr>
            <p:ph type="ctrTitle"/>
          </p:nvPr>
        </p:nvSpPr>
        <p:spPr>
          <a:xfrm>
            <a:off x="266700" y="239152"/>
            <a:ext cx="8089509" cy="532373"/>
          </a:xfrm>
        </p:spPr>
        <p:txBody>
          <a:bodyPr>
            <a:noAutofit/>
          </a:bodyPr>
          <a:lstStyle/>
          <a:p>
            <a:pPr algn="ctr"/>
            <a:r>
              <a:rPr lang="lt-LT" sz="2400" dirty="0">
                <a:solidFill>
                  <a:srgbClr val="C60A75"/>
                </a:solidFill>
              </a:rPr>
              <a:t>Partneris keliuose projektuose vienoje apskrityje?</a:t>
            </a:r>
            <a:endParaRPr lang="lt-LT" sz="2400" dirty="0">
              <a:solidFill>
                <a:srgbClr val="C60A75"/>
              </a:solidFill>
              <a:cs typeface="Times New Roman" pitchFamily="18" charset="0"/>
            </a:endParaRPr>
          </a:p>
        </p:txBody>
      </p:sp>
      <p:pic>
        <p:nvPicPr>
          <p:cNvPr id="6" name="Picture 5">
            <a:extLst>
              <a:ext uri="{FF2B5EF4-FFF2-40B4-BE49-F238E27FC236}">
                <a16:creationId xmlns:a16="http://schemas.microsoft.com/office/drawing/2014/main" id="{72A2267E-C909-4304-B6EE-EE5C17A5D453}"/>
              </a:ext>
            </a:extLst>
          </p:cNvPr>
          <p:cNvPicPr>
            <a:picLocks noChangeAspect="1"/>
          </p:cNvPicPr>
          <p:nvPr/>
        </p:nvPicPr>
        <p:blipFill>
          <a:blip r:embed="rId2"/>
          <a:stretch>
            <a:fillRect/>
          </a:stretch>
        </p:blipFill>
        <p:spPr>
          <a:xfrm>
            <a:off x="26871" y="1338192"/>
            <a:ext cx="6006905" cy="4389121"/>
          </a:xfrm>
          <a:prstGeom prst="rect">
            <a:avLst/>
          </a:prstGeom>
        </p:spPr>
      </p:pic>
      <p:sp>
        <p:nvSpPr>
          <p:cNvPr id="7" name="Rectangle 6">
            <a:extLst>
              <a:ext uri="{FF2B5EF4-FFF2-40B4-BE49-F238E27FC236}">
                <a16:creationId xmlns:a16="http://schemas.microsoft.com/office/drawing/2014/main" id="{4D457D75-4F62-4E4E-9125-08CF8E15431B}"/>
              </a:ext>
            </a:extLst>
          </p:cNvPr>
          <p:cNvSpPr/>
          <p:nvPr/>
        </p:nvSpPr>
        <p:spPr>
          <a:xfrm>
            <a:off x="6051037" y="1578928"/>
            <a:ext cx="3087648" cy="1828801"/>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Organizacija A partneriu konkrečioje apskrityje yra daugiau nei viename projekte</a:t>
            </a:r>
          </a:p>
        </p:txBody>
      </p:sp>
      <p:sp>
        <p:nvSpPr>
          <p:cNvPr id="8" name="Arrow: Curved Down 7">
            <a:extLst>
              <a:ext uri="{FF2B5EF4-FFF2-40B4-BE49-F238E27FC236}">
                <a16:creationId xmlns:a16="http://schemas.microsoft.com/office/drawing/2014/main" id="{171F8AB5-C95A-4D73-AA14-66E5F72564B8}"/>
              </a:ext>
            </a:extLst>
          </p:cNvPr>
          <p:cNvSpPr/>
          <p:nvPr/>
        </p:nvSpPr>
        <p:spPr>
          <a:xfrm rot="8918205" flipV="1">
            <a:off x="1921971" y="1329187"/>
            <a:ext cx="5545114" cy="1754778"/>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Rectangle 8">
            <a:extLst>
              <a:ext uri="{FF2B5EF4-FFF2-40B4-BE49-F238E27FC236}">
                <a16:creationId xmlns:a16="http://schemas.microsoft.com/office/drawing/2014/main" id="{405EA2C6-12DE-4C13-9064-DED83D615F15}"/>
              </a:ext>
            </a:extLst>
          </p:cNvPr>
          <p:cNvSpPr/>
          <p:nvPr/>
        </p:nvSpPr>
        <p:spPr>
          <a:xfrm>
            <a:off x="6033776" y="3453548"/>
            <a:ext cx="3104909" cy="2042377"/>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Tinkamu finansuoti laikomas naudos ir kokybės vertinimo metu didžiausią balų skaičių surinkęs projektas, o kitos paraiškos yra atmetamos. </a:t>
            </a:r>
            <a:endParaRPr lang="lt-LT" dirty="0">
              <a:solidFill>
                <a:schemeClr val="bg1"/>
              </a:solidFill>
            </a:endParaRPr>
          </a:p>
        </p:txBody>
      </p:sp>
      <p:sp>
        <p:nvSpPr>
          <p:cNvPr id="19" name="Arrow: Curved Down 18">
            <a:extLst>
              <a:ext uri="{FF2B5EF4-FFF2-40B4-BE49-F238E27FC236}">
                <a16:creationId xmlns:a16="http://schemas.microsoft.com/office/drawing/2014/main" id="{6C19E46F-C008-4F5F-9663-2B71FDD6B89B}"/>
              </a:ext>
            </a:extLst>
          </p:cNvPr>
          <p:cNvSpPr/>
          <p:nvPr/>
        </p:nvSpPr>
        <p:spPr>
          <a:xfrm rot="8918205" flipV="1">
            <a:off x="2554020" y="1346930"/>
            <a:ext cx="4983434" cy="1597242"/>
          </a:xfrm>
          <a:prstGeom prst="curvedDown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22377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0737F6-C05F-4635-AEE9-13191EA974D1}"/>
              </a:ext>
            </a:extLst>
          </p:cNvPr>
          <p:cNvSpPr>
            <a:spLocks noGrp="1"/>
          </p:cNvSpPr>
          <p:nvPr>
            <p:ph type="ctrTitle"/>
          </p:nvPr>
        </p:nvSpPr>
        <p:spPr>
          <a:xfrm>
            <a:off x="251460" y="312686"/>
            <a:ext cx="8695589" cy="1196074"/>
          </a:xfrm>
        </p:spPr>
        <p:txBody>
          <a:bodyPr>
            <a:normAutofit/>
          </a:bodyPr>
          <a:lstStyle/>
          <a:p>
            <a:pPr algn="ctr"/>
            <a:r>
              <a:rPr lang="lt-LT" sz="3200" dirty="0">
                <a:solidFill>
                  <a:srgbClr val="C60A75"/>
                </a:solidFill>
                <a:cs typeface="Times New Roman" pitchFamily="18" charset="0"/>
              </a:rPr>
              <a:t>Paraiška gali būti atmetama, jeigu pareiškėjas nepateikė:</a:t>
            </a:r>
          </a:p>
        </p:txBody>
      </p:sp>
      <p:sp>
        <p:nvSpPr>
          <p:cNvPr id="6" name="Rectangle 5">
            <a:extLst>
              <a:ext uri="{FF2B5EF4-FFF2-40B4-BE49-F238E27FC236}">
                <a16:creationId xmlns:a16="http://schemas.microsoft.com/office/drawing/2014/main" id="{C9137E68-F9F2-4F95-A957-1F2C7E63E660}"/>
              </a:ext>
            </a:extLst>
          </p:cNvPr>
          <p:cNvSpPr/>
          <p:nvPr/>
        </p:nvSpPr>
        <p:spPr>
          <a:xfrm>
            <a:off x="2857215" y="2576877"/>
            <a:ext cx="5981986" cy="1047605"/>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2400" dirty="0"/>
              <a:t>NVO</a:t>
            </a:r>
          </a:p>
          <a:p>
            <a:pPr marL="285750" indent="-285750">
              <a:buFont typeface="Arial" panose="020B0604020202020204" pitchFamily="34" charset="0"/>
              <a:buChar char="•"/>
            </a:pPr>
            <a:r>
              <a:rPr lang="lt-LT" sz="2400" dirty="0"/>
              <a:t>Partnerio</a:t>
            </a:r>
          </a:p>
        </p:txBody>
      </p:sp>
      <p:sp>
        <p:nvSpPr>
          <p:cNvPr id="8" name="Rectangle 7">
            <a:extLst>
              <a:ext uri="{FF2B5EF4-FFF2-40B4-BE49-F238E27FC236}">
                <a16:creationId xmlns:a16="http://schemas.microsoft.com/office/drawing/2014/main" id="{5F363425-E03E-46E3-8640-9E58EB26D307}"/>
              </a:ext>
            </a:extLst>
          </p:cNvPr>
          <p:cNvSpPr/>
          <p:nvPr/>
        </p:nvSpPr>
        <p:spPr>
          <a:xfrm>
            <a:off x="520503" y="2576877"/>
            <a:ext cx="2355219" cy="1047605"/>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t>Deklaracijos</a:t>
            </a:r>
          </a:p>
        </p:txBody>
      </p:sp>
      <p:sp>
        <p:nvSpPr>
          <p:cNvPr id="9" name="Rectangle 8">
            <a:extLst>
              <a:ext uri="{FF2B5EF4-FFF2-40B4-BE49-F238E27FC236}">
                <a16:creationId xmlns:a16="http://schemas.microsoft.com/office/drawing/2014/main" id="{42103C6B-1DB8-4DC1-8C6F-427C350CC50D}"/>
              </a:ext>
            </a:extLst>
          </p:cNvPr>
          <p:cNvSpPr/>
          <p:nvPr/>
        </p:nvSpPr>
        <p:spPr>
          <a:xfrm>
            <a:off x="2875722" y="3644994"/>
            <a:ext cx="5981986" cy="138530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2400" dirty="0"/>
              <a:t>Jeigu projektą numatyta įgyvendinti su partneriais</a:t>
            </a:r>
          </a:p>
          <a:p>
            <a:endParaRPr lang="lt-LT" sz="2400" dirty="0"/>
          </a:p>
        </p:txBody>
      </p:sp>
      <p:sp>
        <p:nvSpPr>
          <p:cNvPr id="10" name="Rectangle 9">
            <a:extLst>
              <a:ext uri="{FF2B5EF4-FFF2-40B4-BE49-F238E27FC236}">
                <a16:creationId xmlns:a16="http://schemas.microsoft.com/office/drawing/2014/main" id="{7D9EA3E7-51CD-40F4-86B9-8B4979F9A964}"/>
              </a:ext>
            </a:extLst>
          </p:cNvPr>
          <p:cNvSpPr/>
          <p:nvPr/>
        </p:nvSpPr>
        <p:spPr>
          <a:xfrm>
            <a:off x="2857216" y="1667798"/>
            <a:ext cx="5981983" cy="90908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2400" dirty="0"/>
              <a:t>Aprašo 3 priedo </a:t>
            </a:r>
          </a:p>
        </p:txBody>
      </p:sp>
      <p:sp>
        <p:nvSpPr>
          <p:cNvPr id="12" name="Rectangle 11">
            <a:extLst>
              <a:ext uri="{FF2B5EF4-FFF2-40B4-BE49-F238E27FC236}">
                <a16:creationId xmlns:a16="http://schemas.microsoft.com/office/drawing/2014/main" id="{DCAA7A8A-C64E-4A44-8999-68AE44E4C553}"/>
              </a:ext>
            </a:extLst>
          </p:cNvPr>
          <p:cNvSpPr/>
          <p:nvPr/>
        </p:nvSpPr>
        <p:spPr>
          <a:xfrm>
            <a:off x="520504" y="3644994"/>
            <a:ext cx="2355218" cy="138530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400" dirty="0"/>
          </a:p>
          <a:p>
            <a:pPr algn="ctr"/>
            <a:r>
              <a:rPr lang="lt-LT" sz="2400" dirty="0"/>
              <a:t>Jungtinės veiklos sutarties</a:t>
            </a:r>
          </a:p>
          <a:p>
            <a:pPr algn="ctr"/>
            <a:endParaRPr lang="lt-LT" sz="2400" dirty="0"/>
          </a:p>
        </p:txBody>
      </p:sp>
      <p:sp>
        <p:nvSpPr>
          <p:cNvPr id="13" name="Rectangle 12">
            <a:extLst>
              <a:ext uri="{FF2B5EF4-FFF2-40B4-BE49-F238E27FC236}">
                <a16:creationId xmlns:a16="http://schemas.microsoft.com/office/drawing/2014/main" id="{C2D687E1-0796-4B20-AF64-460A704AD355}"/>
              </a:ext>
            </a:extLst>
          </p:cNvPr>
          <p:cNvSpPr/>
          <p:nvPr/>
        </p:nvSpPr>
        <p:spPr>
          <a:xfrm>
            <a:off x="520504" y="1667796"/>
            <a:ext cx="2355218" cy="909081"/>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solidFill>
                  <a:schemeClr val="bg1"/>
                </a:solidFill>
              </a:rPr>
              <a:t>Formos</a:t>
            </a:r>
          </a:p>
        </p:txBody>
      </p:sp>
    </p:spTree>
    <p:extLst>
      <p:ext uri="{BB962C8B-B14F-4D97-AF65-F5344CB8AC3E}">
        <p14:creationId xmlns:p14="http://schemas.microsoft.com/office/powerpoint/2010/main" val="32098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351732"/>
            <a:ext cx="9073661" cy="829954"/>
          </a:xfrm>
        </p:spPr>
        <p:txBody>
          <a:bodyPr>
            <a:noAutofit/>
          </a:bodyPr>
          <a:lstStyle/>
          <a:p>
            <a:pPr algn="ctr"/>
            <a:r>
              <a:rPr lang="lt-LT" sz="2800" dirty="0">
                <a:solidFill>
                  <a:srgbClr val="C60A75"/>
                </a:solidFill>
              </a:rPr>
              <a:t>Paraiška gali būti atmetama, jeigu (1):</a:t>
            </a:r>
          </a:p>
        </p:txBody>
      </p:sp>
      <p:sp>
        <p:nvSpPr>
          <p:cNvPr id="5" name="Rectangle 4">
            <a:extLst>
              <a:ext uri="{FF2B5EF4-FFF2-40B4-BE49-F238E27FC236}">
                <a16:creationId xmlns:a16="http://schemas.microsoft.com/office/drawing/2014/main" id="{782C031F-59FB-40B2-A354-4F364E099DF0}"/>
              </a:ext>
            </a:extLst>
          </p:cNvPr>
          <p:cNvSpPr/>
          <p:nvPr/>
        </p:nvSpPr>
        <p:spPr>
          <a:xfrm>
            <a:off x="309490" y="1239865"/>
            <a:ext cx="8525020" cy="1452125"/>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t-LT" sz="2000" dirty="0">
                <a:solidFill>
                  <a:schemeClr val="tx1"/>
                </a:solidFill>
              </a:rPr>
              <a:t>projekto veiklos, išskyrus TB veiklą, nebus įgyvendinamos tik vienoje apskrityje, t. y. projekto tikslinę grupę sudarys ne pasirinktos apskrities sudėtyje esančių savivaldybių gyventojai;</a:t>
            </a:r>
          </a:p>
        </p:txBody>
      </p:sp>
      <p:sp>
        <p:nvSpPr>
          <p:cNvPr id="6" name="Rectangle 5">
            <a:extLst>
              <a:ext uri="{FF2B5EF4-FFF2-40B4-BE49-F238E27FC236}">
                <a16:creationId xmlns:a16="http://schemas.microsoft.com/office/drawing/2014/main" id="{052900A6-54B9-4C6C-980A-B2FD1616F199}"/>
              </a:ext>
            </a:extLst>
          </p:cNvPr>
          <p:cNvSpPr/>
          <p:nvPr/>
        </p:nvSpPr>
        <p:spPr>
          <a:xfrm>
            <a:off x="295421" y="2878811"/>
            <a:ext cx="8525022" cy="5905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0"/>
              </a:spcBef>
              <a:buFont typeface="Arial" panose="020B0604020202020204" pitchFamily="34" charset="0"/>
              <a:buChar char="•"/>
            </a:pPr>
            <a:r>
              <a:rPr lang="lt-LT" sz="2000" dirty="0">
                <a:solidFill>
                  <a:schemeClr val="tx1"/>
                </a:solidFill>
              </a:rPr>
              <a:t>vidutinės vieno projekto dalyvio išlaidos viršys 2000 eurų;</a:t>
            </a:r>
          </a:p>
        </p:txBody>
      </p:sp>
      <p:sp>
        <p:nvSpPr>
          <p:cNvPr id="7" name="Rectangle 6">
            <a:extLst>
              <a:ext uri="{FF2B5EF4-FFF2-40B4-BE49-F238E27FC236}">
                <a16:creationId xmlns:a16="http://schemas.microsoft.com/office/drawing/2014/main" id="{F7A0414C-480D-4928-AFA1-5E6B41C4E809}"/>
              </a:ext>
            </a:extLst>
          </p:cNvPr>
          <p:cNvSpPr/>
          <p:nvPr/>
        </p:nvSpPr>
        <p:spPr>
          <a:xfrm>
            <a:off x="295423" y="3612730"/>
            <a:ext cx="8525020" cy="866189"/>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t-LT" sz="2000" dirty="0">
                <a:solidFill>
                  <a:schemeClr val="tx1"/>
                </a:solidFill>
              </a:rPr>
              <a:t>projekto finansavimo lėšų suma bus didesnė nei 500 000 eurų arba mažesnė nei 55 000 eurų;</a:t>
            </a:r>
          </a:p>
        </p:txBody>
      </p:sp>
      <p:sp>
        <p:nvSpPr>
          <p:cNvPr id="8" name="Rectangle 7">
            <a:extLst>
              <a:ext uri="{FF2B5EF4-FFF2-40B4-BE49-F238E27FC236}">
                <a16:creationId xmlns:a16="http://schemas.microsoft.com/office/drawing/2014/main" id="{538962F1-FF5A-459C-BEB5-5657F57958EC}"/>
              </a:ext>
            </a:extLst>
          </p:cNvPr>
          <p:cNvSpPr/>
          <p:nvPr/>
        </p:nvSpPr>
        <p:spPr>
          <a:xfrm>
            <a:off x="295421" y="4630825"/>
            <a:ext cx="8525022" cy="5905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0"/>
              </a:spcBef>
              <a:buFont typeface="Arial" panose="020B0604020202020204" pitchFamily="34" charset="0"/>
              <a:buChar char="•"/>
            </a:pPr>
            <a:r>
              <a:rPr lang="lt-LT" sz="2000" dirty="0">
                <a:solidFill>
                  <a:schemeClr val="tx1"/>
                </a:solidFill>
              </a:rPr>
              <a:t>jeigu bent trys paraiškos dalys bus neužpildytos. </a:t>
            </a:r>
          </a:p>
        </p:txBody>
      </p:sp>
    </p:spTree>
    <p:extLst>
      <p:ext uri="{BB962C8B-B14F-4D97-AF65-F5344CB8AC3E}">
        <p14:creationId xmlns:p14="http://schemas.microsoft.com/office/powerpoint/2010/main" val="20901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06C9C8-5CDE-495D-B74A-1917FBC7CC75}"/>
              </a:ext>
            </a:extLst>
          </p:cNvPr>
          <p:cNvSpPr>
            <a:spLocks noGrp="1"/>
          </p:cNvSpPr>
          <p:nvPr>
            <p:ph type="ctrTitle"/>
          </p:nvPr>
        </p:nvSpPr>
        <p:spPr>
          <a:xfrm>
            <a:off x="295421" y="238920"/>
            <a:ext cx="8649796" cy="802090"/>
          </a:xfrm>
        </p:spPr>
        <p:txBody>
          <a:bodyPr>
            <a:normAutofit/>
          </a:bodyPr>
          <a:lstStyle/>
          <a:p>
            <a:pPr algn="ctr"/>
            <a:r>
              <a:rPr lang="lt-LT" sz="2800" dirty="0">
                <a:solidFill>
                  <a:srgbClr val="C60A75"/>
                </a:solidFill>
                <a:cs typeface="Times New Roman" pitchFamily="18" charset="0"/>
              </a:rPr>
              <a:t>Paraiška gali būti atmetama, jeigu (2):</a:t>
            </a:r>
            <a:endParaRPr lang="lt-LT" sz="2800" dirty="0"/>
          </a:p>
        </p:txBody>
      </p:sp>
      <p:sp>
        <p:nvSpPr>
          <p:cNvPr id="5" name="Rectangle 4">
            <a:extLst>
              <a:ext uri="{FF2B5EF4-FFF2-40B4-BE49-F238E27FC236}">
                <a16:creationId xmlns:a16="http://schemas.microsoft.com/office/drawing/2014/main" id="{2E4DCEFA-A493-4BAB-8217-3924B0E5EA52}"/>
              </a:ext>
            </a:extLst>
          </p:cNvPr>
          <p:cNvSpPr/>
          <p:nvPr/>
        </p:nvSpPr>
        <p:spPr>
          <a:xfrm>
            <a:off x="295421" y="1630017"/>
            <a:ext cx="8525022" cy="7031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lt-LT" sz="2000" dirty="0">
                <a:solidFill>
                  <a:schemeClr val="bg1"/>
                </a:solidFill>
              </a:rPr>
              <a:t>jei per naudos ir kokybės vertinimo etapą nesurenka nustatytos minimalios 30 balų sumos</a:t>
            </a:r>
          </a:p>
        </p:txBody>
      </p:sp>
      <p:sp>
        <p:nvSpPr>
          <p:cNvPr id="6" name="Rectangle 5">
            <a:extLst>
              <a:ext uri="{FF2B5EF4-FFF2-40B4-BE49-F238E27FC236}">
                <a16:creationId xmlns:a16="http://schemas.microsoft.com/office/drawing/2014/main" id="{BE68D0A0-210D-439E-A438-0B172CE07672}"/>
              </a:ext>
            </a:extLst>
          </p:cNvPr>
          <p:cNvSpPr/>
          <p:nvPr/>
        </p:nvSpPr>
        <p:spPr>
          <a:xfrm>
            <a:off x="295422" y="2333173"/>
            <a:ext cx="8525021" cy="1113639"/>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t-LT" sz="2000" dirty="0">
                <a:solidFill>
                  <a:schemeClr val="bg1"/>
                </a:solidFill>
              </a:rPr>
              <a:t>neatitinka bent vieno Apraše nustatyto reikalavimo, bendrojo reikalavimo arba specialiojo projektų atrankos kriterijaus;</a:t>
            </a:r>
            <a:endParaRPr lang="lt-LT" sz="2000" dirty="0">
              <a:solidFill>
                <a:schemeClr val="bg1"/>
              </a:solidFill>
              <a:cs typeface="Times New Roman" pitchFamily="18" charset="0"/>
            </a:endParaRPr>
          </a:p>
        </p:txBody>
      </p:sp>
      <p:sp>
        <p:nvSpPr>
          <p:cNvPr id="7" name="Rectangle 6">
            <a:extLst>
              <a:ext uri="{FF2B5EF4-FFF2-40B4-BE49-F238E27FC236}">
                <a16:creationId xmlns:a16="http://schemas.microsoft.com/office/drawing/2014/main" id="{D8405FF0-15D3-4623-884D-9AF843DFFBD9}"/>
              </a:ext>
            </a:extLst>
          </p:cNvPr>
          <p:cNvSpPr/>
          <p:nvPr/>
        </p:nvSpPr>
        <p:spPr>
          <a:xfrm>
            <a:off x="295422" y="3446812"/>
            <a:ext cx="8525022" cy="74087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lt-LT" sz="2000" dirty="0">
                <a:solidFill>
                  <a:schemeClr val="bg1"/>
                </a:solidFill>
                <a:cs typeface="Times New Roman" pitchFamily="18" charset="0"/>
              </a:rPr>
              <a:t>nepateikiami prašomi dokumentai ir (ar) informacija;</a:t>
            </a:r>
            <a:endParaRPr lang="lt-LT" sz="2000" dirty="0">
              <a:solidFill>
                <a:schemeClr val="bg1"/>
              </a:solidFill>
            </a:endParaRPr>
          </a:p>
        </p:txBody>
      </p:sp>
      <p:sp>
        <p:nvSpPr>
          <p:cNvPr id="8" name="Rectangle 7">
            <a:extLst>
              <a:ext uri="{FF2B5EF4-FFF2-40B4-BE49-F238E27FC236}">
                <a16:creationId xmlns:a16="http://schemas.microsoft.com/office/drawing/2014/main" id="{87037AF2-CFBC-4ADF-869A-AB873A129691}"/>
              </a:ext>
            </a:extLst>
          </p:cNvPr>
          <p:cNvSpPr/>
          <p:nvPr/>
        </p:nvSpPr>
        <p:spPr>
          <a:xfrm>
            <a:off x="295423" y="984508"/>
            <a:ext cx="8525020" cy="645509"/>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lt-LT" sz="2000" dirty="0">
                <a:solidFill>
                  <a:schemeClr val="bg1"/>
                </a:solidFill>
                <a:cs typeface="Times New Roman" pitchFamily="18" charset="0"/>
              </a:rPr>
              <a:t>pateikta vėliau nustatyto termino ar su vėlesnės datos antspaudu </a:t>
            </a:r>
          </a:p>
        </p:txBody>
      </p:sp>
      <p:sp>
        <p:nvSpPr>
          <p:cNvPr id="9" name="Rectangle 8">
            <a:extLst>
              <a:ext uri="{FF2B5EF4-FFF2-40B4-BE49-F238E27FC236}">
                <a16:creationId xmlns:a16="http://schemas.microsoft.com/office/drawing/2014/main" id="{C12DA317-7059-40CB-A0A8-5C60754158D5}"/>
              </a:ext>
            </a:extLst>
          </p:cNvPr>
          <p:cNvSpPr/>
          <p:nvPr/>
        </p:nvSpPr>
        <p:spPr>
          <a:xfrm>
            <a:off x="295422" y="4187688"/>
            <a:ext cx="8525021" cy="707868"/>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lt-LT" sz="2000" dirty="0">
                <a:solidFill>
                  <a:schemeClr val="bg1"/>
                </a:solidFill>
              </a:rPr>
              <a:t>pareiškėjas nesutinka su Agentūros nustatytu projekto biudžetu.</a:t>
            </a:r>
          </a:p>
        </p:txBody>
      </p:sp>
      <p:sp>
        <p:nvSpPr>
          <p:cNvPr id="10" name="Rectangle 9">
            <a:extLst>
              <a:ext uri="{FF2B5EF4-FFF2-40B4-BE49-F238E27FC236}">
                <a16:creationId xmlns:a16="http://schemas.microsoft.com/office/drawing/2014/main" id="{F058A481-8199-4709-898D-363FA1B7C254}"/>
              </a:ext>
            </a:extLst>
          </p:cNvPr>
          <p:cNvSpPr/>
          <p:nvPr/>
        </p:nvSpPr>
        <p:spPr>
          <a:xfrm>
            <a:off x="295421" y="4895556"/>
            <a:ext cx="8525022" cy="129422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lt-LT" sz="2000" dirty="0">
                <a:solidFill>
                  <a:schemeClr val="bg1"/>
                </a:solidFill>
              </a:rPr>
              <a:t>vertinimo metu nustatyta, kad pareiškėjas ar su paraiška susiję asmenys siekė gauti konfidencialią informaciją arba neteisėtai daryti įtaką vertinimo rezultatams ar vertintojams;</a:t>
            </a:r>
            <a:endParaRPr lang="lt-LT" sz="2000" dirty="0">
              <a:solidFill>
                <a:schemeClr val="bg1"/>
              </a:solidFill>
              <a:cs typeface="Times New Roman" pitchFamily="18" charset="0"/>
            </a:endParaRPr>
          </a:p>
        </p:txBody>
      </p:sp>
    </p:spTree>
    <p:extLst>
      <p:ext uri="{BB962C8B-B14F-4D97-AF65-F5344CB8AC3E}">
        <p14:creationId xmlns:p14="http://schemas.microsoft.com/office/powerpoint/2010/main" val="13862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56D79A13-CE72-42EA-9C74-2834C6CA7D08}"/>
              </a:ext>
            </a:extLst>
          </p:cNvPr>
          <p:cNvSpPr>
            <a:spLocks noGrp="1"/>
          </p:cNvSpPr>
          <p:nvPr>
            <p:ph type="subTitle" idx="1"/>
          </p:nvPr>
        </p:nvSpPr>
        <p:spPr>
          <a:xfrm>
            <a:off x="353451" y="958622"/>
            <a:ext cx="8183880" cy="4459695"/>
          </a:xfrm>
        </p:spPr>
        <p:txBody>
          <a:bodyPr>
            <a:normAutofit/>
          </a:bodyPr>
          <a:lstStyle/>
          <a:p>
            <a:pPr marL="431800" algn="ctr" hangingPunct="0">
              <a:lnSpc>
                <a:spcPct val="98000"/>
              </a:lnSpc>
              <a:buClr>
                <a:srgbClr val="000000"/>
              </a:buClr>
              <a:buSzPct val="45000"/>
            </a:pPr>
            <a:r>
              <a:rPr lang="lt-LT" sz="2800" b="1" dirty="0">
                <a:solidFill>
                  <a:schemeClr val="tx1"/>
                </a:solidFill>
                <a:cs typeface="Times New Roman" pitchFamily="18" charset="0"/>
              </a:rPr>
              <a:t>Paraiškos </a:t>
            </a:r>
            <a:r>
              <a:rPr lang="lt-LT" sz="2800" b="1" dirty="0">
                <a:solidFill>
                  <a:srgbClr val="C60A75"/>
                </a:solidFill>
                <a:cs typeface="Times New Roman" pitchFamily="18" charset="0"/>
              </a:rPr>
              <a:t>priimamos iki </a:t>
            </a:r>
            <a:r>
              <a:rPr lang="lt-LT" sz="2800" b="1" dirty="0">
                <a:solidFill>
                  <a:schemeClr val="tx1"/>
                </a:solidFill>
                <a:cs typeface="Times New Roman" pitchFamily="18" charset="0"/>
              </a:rPr>
              <a:t>kvietime teikti paraiškas nurodytos datos ir valandos</a:t>
            </a:r>
            <a:r>
              <a:rPr lang="ru-RU" sz="2800" b="1" dirty="0">
                <a:solidFill>
                  <a:schemeClr val="tx1"/>
                </a:solidFill>
                <a:cs typeface="Times New Roman" pitchFamily="18" charset="0"/>
              </a:rPr>
              <a:t>!</a:t>
            </a:r>
            <a:endParaRPr lang="lt-LT" sz="2800" b="1" dirty="0">
              <a:solidFill>
                <a:schemeClr val="tx1"/>
              </a:solidFill>
              <a:cs typeface="Times New Roman" pitchFamily="18" charset="0"/>
            </a:endParaRPr>
          </a:p>
          <a:p>
            <a:pPr marL="431800" algn="ctr" hangingPunct="0">
              <a:lnSpc>
                <a:spcPct val="98000"/>
              </a:lnSpc>
              <a:buClr>
                <a:srgbClr val="000000"/>
              </a:buClr>
              <a:buSzPct val="45000"/>
            </a:pPr>
            <a:endParaRPr lang="lt-LT" sz="2800" b="1" i="1" dirty="0">
              <a:solidFill>
                <a:srgbClr val="990033"/>
              </a:solidFill>
              <a:cs typeface="Times New Roman" pitchFamily="18" charset="0"/>
            </a:endParaRPr>
          </a:p>
          <a:p>
            <a:pPr marL="431800" algn="ctr" hangingPunct="0">
              <a:lnSpc>
                <a:spcPct val="98000"/>
              </a:lnSpc>
              <a:buClr>
                <a:srgbClr val="000000"/>
              </a:buClr>
              <a:buSzPct val="45000"/>
            </a:pPr>
            <a:r>
              <a:rPr lang="lt-LT" sz="2800" b="1" i="1" dirty="0">
                <a:solidFill>
                  <a:srgbClr val="C60A75"/>
                </a:solidFill>
                <a:cs typeface="Times New Roman" pitchFamily="18" charset="0"/>
              </a:rPr>
              <a:t>2017 m. lapkričio 30 d.</a:t>
            </a:r>
            <a:r>
              <a:rPr lang="en-US" sz="2800" b="1" i="1" dirty="0">
                <a:solidFill>
                  <a:srgbClr val="C60A75"/>
                </a:solidFill>
                <a:cs typeface="Times New Roman" pitchFamily="18" charset="0"/>
              </a:rPr>
              <a:t> 1</a:t>
            </a:r>
            <a:r>
              <a:rPr lang="lt-LT" sz="2800" b="1" i="1" dirty="0">
                <a:solidFill>
                  <a:srgbClr val="C60A75"/>
                </a:solidFill>
                <a:cs typeface="Times New Roman" pitchFamily="18" charset="0"/>
              </a:rPr>
              <a:t>6</a:t>
            </a:r>
            <a:r>
              <a:rPr lang="en-US" sz="2800" b="1" i="1" dirty="0">
                <a:solidFill>
                  <a:srgbClr val="C60A75"/>
                </a:solidFill>
                <a:cs typeface="Times New Roman" pitchFamily="18" charset="0"/>
              </a:rPr>
              <a:t> val.</a:t>
            </a:r>
            <a:endParaRPr lang="lt-LT" sz="2800" b="1" i="1" dirty="0">
              <a:solidFill>
                <a:srgbClr val="C60A75"/>
              </a:solidFill>
              <a:cs typeface="Times New Roman" pitchFamily="18" charset="0"/>
            </a:endParaRPr>
          </a:p>
          <a:p>
            <a:endParaRPr lang="lt-LT" sz="2800" dirty="0">
              <a:solidFill>
                <a:schemeClr val="tx1"/>
              </a:solidFill>
              <a:cs typeface="Times New Roman" pitchFamily="18" charset="0"/>
            </a:endParaRPr>
          </a:p>
          <a:p>
            <a:pPr algn="just">
              <a:buFont typeface="Arial" pitchFamily="34" charset="0"/>
              <a:buChar char="•"/>
            </a:pPr>
            <a:endParaRPr lang="lt-LT" sz="2800" dirty="0">
              <a:solidFill>
                <a:schemeClr val="tx1"/>
              </a:solidFill>
              <a:latin typeface="Times New Roman" pitchFamily="18" charset="0"/>
              <a:cs typeface="Times New Roman" pitchFamily="18" charset="0"/>
            </a:endParaRPr>
          </a:p>
          <a:p>
            <a:pPr algn="just"/>
            <a:endParaRPr lang="lt-LT" sz="2800" dirty="0">
              <a:solidFill>
                <a:schemeClr val="tx1"/>
              </a:solidFill>
              <a:latin typeface="Times New Roman" pitchFamily="18" charset="0"/>
              <a:cs typeface="Times New Roman" pitchFamily="18" charset="0"/>
            </a:endParaRPr>
          </a:p>
          <a:p>
            <a:pPr algn="just">
              <a:buFont typeface="Arial" pitchFamily="34" charset="0"/>
              <a:buChar char="•"/>
            </a:pPr>
            <a:endParaRPr lang="lt-LT" sz="2800" dirty="0">
              <a:solidFill>
                <a:schemeClr val="tx1"/>
              </a:solidFill>
            </a:endParaRPr>
          </a:p>
        </p:txBody>
      </p:sp>
      <p:pic>
        <p:nvPicPr>
          <p:cNvPr id="7" name="Graphic 6" descr="Document">
            <a:extLst>
              <a:ext uri="{FF2B5EF4-FFF2-40B4-BE49-F238E27FC236}">
                <a16:creationId xmlns:a16="http://schemas.microsoft.com/office/drawing/2014/main" id="{9DDEF619-E5B8-4F9E-987D-B3159C66C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0314" y="4149969"/>
            <a:ext cx="2110154" cy="1674055"/>
          </a:xfrm>
          <a:prstGeom prst="rect">
            <a:avLst/>
          </a:prstGeom>
        </p:spPr>
      </p:pic>
    </p:spTree>
    <p:extLst>
      <p:ext uri="{BB962C8B-B14F-4D97-AF65-F5344CB8AC3E}">
        <p14:creationId xmlns:p14="http://schemas.microsoft.com/office/powerpoint/2010/main" val="250718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840113-5517-491E-A4F4-172791709077}"/>
              </a:ext>
            </a:extLst>
          </p:cNvPr>
          <p:cNvSpPr>
            <a:spLocks noGrp="1"/>
          </p:cNvSpPr>
          <p:nvPr>
            <p:ph type="ctrTitle"/>
          </p:nvPr>
        </p:nvSpPr>
        <p:spPr>
          <a:xfrm>
            <a:off x="971600" y="548680"/>
            <a:ext cx="7200800" cy="792088"/>
          </a:xfrm>
        </p:spPr>
        <p:txBody>
          <a:bodyPr>
            <a:normAutofit/>
          </a:bodyPr>
          <a:lstStyle/>
          <a:p>
            <a:pPr algn="ctr"/>
            <a:r>
              <a:rPr lang="lt-LT" sz="2800" dirty="0">
                <a:solidFill>
                  <a:srgbClr val="990033"/>
                </a:solidFill>
                <a:latin typeface="+mn-lt"/>
              </a:rPr>
              <a:t>Korupcijos prevencija</a:t>
            </a:r>
          </a:p>
        </p:txBody>
      </p:sp>
      <p:sp>
        <p:nvSpPr>
          <p:cNvPr id="5" name="Subtitle 2">
            <a:extLst>
              <a:ext uri="{FF2B5EF4-FFF2-40B4-BE49-F238E27FC236}">
                <a16:creationId xmlns:a16="http://schemas.microsoft.com/office/drawing/2014/main" id="{F98F39CF-C73F-425E-8DCE-C3438EC91CF3}"/>
              </a:ext>
            </a:extLst>
          </p:cNvPr>
          <p:cNvSpPr>
            <a:spLocks noGrp="1"/>
          </p:cNvSpPr>
          <p:nvPr>
            <p:ph type="subTitle" idx="1"/>
          </p:nvPr>
        </p:nvSpPr>
        <p:spPr>
          <a:xfrm>
            <a:off x="971600" y="1556792"/>
            <a:ext cx="7200800" cy="4087263"/>
          </a:xfrm>
        </p:spPr>
        <p:txBody>
          <a:bodyPr>
            <a:normAutofit/>
          </a:bodyPr>
          <a:lstStyle/>
          <a:p>
            <a:pPr algn="just"/>
            <a:r>
              <a:rPr lang="lt-LT" sz="1600" dirty="0">
                <a:solidFill>
                  <a:schemeClr val="tx1"/>
                </a:solidFill>
              </a:rPr>
              <a:t>Jei turite žinių apie netinkamą Agentūros darbuotojų elgesį ar pareigų atlikimą, aplaidumą ar galimus korupcijos požymius, taip pat, jeigu įtariate, kad pareiškėjai ar projektų vykdytojai netinkamai naudojasi Agentūros administruojama parama, kviečiame apie tai informuoti žodžiu, raštu ar el. paštu </a:t>
            </a:r>
            <a:r>
              <a:rPr lang="lt-LT" sz="1600" dirty="0" err="1">
                <a:solidFill>
                  <a:schemeClr val="tx1"/>
                </a:solidFill>
                <a:hlinkClick r:id="rId2"/>
              </a:rPr>
              <a:t>korupcija@esf.lt</a:t>
            </a:r>
            <a:r>
              <a:rPr lang="lt-LT" sz="1600" dirty="0">
                <a:solidFill>
                  <a:schemeClr val="tx1"/>
                </a:solidFill>
              </a:rPr>
              <a:t>. Pranešti apie tokius veiksmus galite ir  Specialiųjų tyrimų tarnybai ar tinklapyje </a:t>
            </a:r>
            <a:r>
              <a:rPr lang="lt-LT" sz="1600" dirty="0" err="1">
                <a:solidFill>
                  <a:schemeClr val="tx1"/>
                </a:solidFill>
                <a:hlinkClick r:id="rId3"/>
              </a:rPr>
              <a:t>www.esinvesticijos.lt</a:t>
            </a:r>
            <a:r>
              <a:rPr lang="lt-LT" sz="1600" dirty="0">
                <a:solidFill>
                  <a:schemeClr val="tx1"/>
                </a:solidFill>
              </a:rPr>
              <a:t>.</a:t>
            </a:r>
          </a:p>
          <a:p>
            <a:pPr algn="just"/>
            <a:endParaRPr lang="lt-LT" sz="1600" dirty="0">
              <a:solidFill>
                <a:schemeClr val="tx1"/>
              </a:solidFill>
            </a:endParaRPr>
          </a:p>
          <a:p>
            <a:pPr algn="just"/>
            <a:r>
              <a:rPr lang="lt-LT" sz="1600" b="1" u="sng" dirty="0">
                <a:solidFill>
                  <a:schemeClr val="tx1"/>
                </a:solidFill>
              </a:rPr>
              <a:t>Primename</a:t>
            </a:r>
            <a:r>
              <a:rPr lang="lt-LT" sz="1600" dirty="0">
                <a:solidFill>
                  <a:schemeClr val="tx1"/>
                </a:solidFill>
              </a:rPr>
              <a:t>, kad Lietuvos Respublikos įstatymai draudžia šmeižti ar melagingai kaltinti kitą asmenį nusikaltimo padarymu. Už šiuos veiksmus numatyta baudžiamoji atsakomybė.</a:t>
            </a:r>
          </a:p>
        </p:txBody>
      </p:sp>
    </p:spTree>
    <p:extLst>
      <p:ext uri="{BB962C8B-B14F-4D97-AF65-F5344CB8AC3E}">
        <p14:creationId xmlns:p14="http://schemas.microsoft.com/office/powerpoint/2010/main" val="361373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ADCADC-A3DE-4D4E-AB0A-9503EC903267}"/>
              </a:ext>
            </a:extLst>
          </p:cNvPr>
          <p:cNvSpPr>
            <a:spLocks noGrp="1"/>
          </p:cNvSpPr>
          <p:nvPr>
            <p:ph type="ctrTitle"/>
          </p:nvPr>
        </p:nvSpPr>
        <p:spPr>
          <a:xfrm>
            <a:off x="726844" y="704539"/>
            <a:ext cx="7982442" cy="1334124"/>
          </a:xfrm>
        </p:spPr>
        <p:txBody>
          <a:bodyPr>
            <a:normAutofit fontScale="90000"/>
          </a:bodyPr>
          <a:lstStyle/>
          <a:p>
            <a:pPr algn="ctr"/>
            <a:r>
              <a:rPr lang="lt-LT" sz="3100" dirty="0">
                <a:solidFill>
                  <a:srgbClr val="990033"/>
                </a:solidFill>
                <a:latin typeface="+mn-lt"/>
              </a:rPr>
              <a:t>Pažeidimų ir sukčiavimo prevencijos veiksmai</a:t>
            </a:r>
            <a:br>
              <a:rPr lang="lt-LT" sz="4000" dirty="0"/>
            </a:br>
            <a:br>
              <a:rPr lang="lt-LT" sz="4000" dirty="0"/>
            </a:br>
            <a:endParaRPr lang="lt-LT" sz="3100" dirty="0"/>
          </a:p>
        </p:txBody>
      </p:sp>
      <p:sp>
        <p:nvSpPr>
          <p:cNvPr id="5" name="Rectangle 4">
            <a:extLst>
              <a:ext uri="{FF2B5EF4-FFF2-40B4-BE49-F238E27FC236}">
                <a16:creationId xmlns:a16="http://schemas.microsoft.com/office/drawing/2014/main" id="{C09DE8C7-6EB9-4944-BDF1-3D5D53F5A89C}"/>
              </a:ext>
            </a:extLst>
          </p:cNvPr>
          <p:cNvSpPr/>
          <p:nvPr/>
        </p:nvSpPr>
        <p:spPr>
          <a:xfrm>
            <a:off x="923926" y="2502959"/>
            <a:ext cx="7334250" cy="2308324"/>
          </a:xfrm>
          <a:prstGeom prst="rect">
            <a:avLst/>
          </a:prstGeom>
        </p:spPr>
        <p:txBody>
          <a:bodyPr wrap="square">
            <a:spAutoFit/>
          </a:bodyPr>
          <a:lstStyle/>
          <a:p>
            <a:pPr algn="just"/>
            <a:r>
              <a:rPr lang="lt-LT" dirty="0"/>
              <a:t>Agentūra atlieka pažeidimų prevenciją vertindama projektų riziką lemiančius veiksnius šiais projekto įgyvendinimo etapais:</a:t>
            </a:r>
          </a:p>
          <a:p>
            <a:pPr algn="just"/>
            <a:r>
              <a:rPr lang="lt-LT" dirty="0"/>
              <a:t>-   pažintinio vizito metu;</a:t>
            </a:r>
          </a:p>
          <a:p>
            <a:pPr marL="342900" indent="-342900">
              <a:buFontTx/>
              <a:buChar char="-"/>
            </a:pPr>
            <a:r>
              <a:rPr lang="lt-LT" dirty="0"/>
              <a:t>tikrindama mokėjimo prašymus;</a:t>
            </a:r>
          </a:p>
          <a:p>
            <a:pPr marL="342900" indent="-342900">
              <a:buFontTx/>
              <a:buChar char="-"/>
            </a:pPr>
            <a:r>
              <a:rPr lang="lt-LT" dirty="0"/>
              <a:t>vertindama viešųjų pirkimų dokumentus;</a:t>
            </a:r>
          </a:p>
          <a:p>
            <a:pPr marL="342900" indent="-342900">
              <a:buFontTx/>
              <a:buChar char="-"/>
            </a:pPr>
            <a:r>
              <a:rPr lang="lt-LT" dirty="0"/>
              <a:t>atlikdama planinę patikrą;</a:t>
            </a:r>
          </a:p>
          <a:p>
            <a:pPr marL="342900" indent="-342900">
              <a:buFontTx/>
              <a:buChar char="-"/>
            </a:pPr>
            <a:r>
              <a:rPr lang="lt-LT" dirty="0"/>
              <a:t>atlikdama neplanines patikras.</a:t>
            </a:r>
          </a:p>
        </p:txBody>
      </p:sp>
    </p:spTree>
    <p:extLst>
      <p:ext uri="{BB962C8B-B14F-4D97-AF65-F5344CB8AC3E}">
        <p14:creationId xmlns:p14="http://schemas.microsoft.com/office/powerpoint/2010/main" val="180090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309224" y="137138"/>
            <a:ext cx="7200800" cy="792088"/>
          </a:xfrm>
        </p:spPr>
        <p:txBody>
          <a:bodyPr/>
          <a:lstStyle/>
          <a:p>
            <a:r>
              <a:rPr lang="lt-LT" dirty="0">
                <a:solidFill>
                  <a:srgbClr val="C60A75"/>
                </a:solidFill>
              </a:rPr>
              <a:t>Patarimai rengiant paraišką:</a:t>
            </a:r>
          </a:p>
        </p:txBody>
      </p:sp>
      <p:sp>
        <p:nvSpPr>
          <p:cNvPr id="3" name="Rectangle: Rounded Corners 2">
            <a:extLst>
              <a:ext uri="{FF2B5EF4-FFF2-40B4-BE49-F238E27FC236}">
                <a16:creationId xmlns:a16="http://schemas.microsoft.com/office/drawing/2014/main" id="{370C5811-B9BA-4BCB-8785-6E451F24CF4A}"/>
              </a:ext>
            </a:extLst>
          </p:cNvPr>
          <p:cNvSpPr/>
          <p:nvPr/>
        </p:nvSpPr>
        <p:spPr>
          <a:xfrm>
            <a:off x="182878" y="882861"/>
            <a:ext cx="6344529"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lt-LT" dirty="0">
                <a:solidFill>
                  <a:schemeClr val="tx1"/>
                </a:solidFill>
                <a:cs typeface="Times New Roman" pitchFamily="18" charset="0"/>
              </a:rPr>
              <a:t>susipažinkite su dokumentacija ir reikalavimais</a:t>
            </a:r>
            <a:endParaRPr lang="lt-LT" dirty="0"/>
          </a:p>
        </p:txBody>
      </p:sp>
      <p:sp>
        <p:nvSpPr>
          <p:cNvPr id="6" name="Rectangle: Rounded Corners 5">
            <a:extLst>
              <a:ext uri="{FF2B5EF4-FFF2-40B4-BE49-F238E27FC236}">
                <a16:creationId xmlns:a16="http://schemas.microsoft.com/office/drawing/2014/main" id="{A06E5088-DD9E-4D85-8FB5-F7FDA26968A2}"/>
              </a:ext>
            </a:extLst>
          </p:cNvPr>
          <p:cNvSpPr/>
          <p:nvPr/>
        </p:nvSpPr>
        <p:spPr>
          <a:xfrm>
            <a:off x="2693961" y="1512319"/>
            <a:ext cx="6344529"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lt-LT" dirty="0">
                <a:solidFill>
                  <a:schemeClr val="tx1"/>
                </a:solidFill>
                <a:cs typeface="Times New Roman" pitchFamily="18" charset="0"/>
              </a:rPr>
              <a:t>nurodykite tikslius asmens ryšiams kontaktus;</a:t>
            </a:r>
          </a:p>
        </p:txBody>
      </p:sp>
      <p:sp>
        <p:nvSpPr>
          <p:cNvPr id="7" name="Rectangle: Rounded Corners 6">
            <a:extLst>
              <a:ext uri="{FF2B5EF4-FFF2-40B4-BE49-F238E27FC236}">
                <a16:creationId xmlns:a16="http://schemas.microsoft.com/office/drawing/2014/main" id="{573A5AF8-E8BA-474A-8865-11912E490410}"/>
              </a:ext>
            </a:extLst>
          </p:cNvPr>
          <p:cNvSpPr/>
          <p:nvPr/>
        </p:nvSpPr>
        <p:spPr>
          <a:xfrm>
            <a:off x="182877" y="2112333"/>
            <a:ext cx="4923695"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lt-LT" dirty="0">
                <a:solidFill>
                  <a:schemeClr val="tx1"/>
                </a:solidFill>
                <a:cs typeface="Times New Roman" pitchFamily="18" charset="0"/>
              </a:rPr>
              <a:t>patys dalyvaukite rengiant paraišką;</a:t>
            </a:r>
          </a:p>
        </p:txBody>
      </p:sp>
      <p:sp>
        <p:nvSpPr>
          <p:cNvPr id="8" name="Rectangle: Rounded Corners 7">
            <a:extLst>
              <a:ext uri="{FF2B5EF4-FFF2-40B4-BE49-F238E27FC236}">
                <a16:creationId xmlns:a16="http://schemas.microsoft.com/office/drawing/2014/main" id="{9293BB02-2A28-47F7-9B94-DA2396719D22}"/>
              </a:ext>
            </a:extLst>
          </p:cNvPr>
          <p:cNvSpPr/>
          <p:nvPr/>
        </p:nvSpPr>
        <p:spPr>
          <a:xfrm>
            <a:off x="2693961" y="2758714"/>
            <a:ext cx="6450039" cy="74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lt-LT" dirty="0">
                <a:solidFill>
                  <a:schemeClr val="tx1"/>
                </a:solidFill>
                <a:cs typeface="Times New Roman" pitchFamily="18" charset="0"/>
              </a:rPr>
              <a:t>nenumatykite per daug veiklų, dalyvių, siekiant gauti maksimalų finansavimą;</a:t>
            </a:r>
          </a:p>
        </p:txBody>
      </p:sp>
      <p:sp>
        <p:nvSpPr>
          <p:cNvPr id="9" name="Rectangle: Rounded Corners 8">
            <a:extLst>
              <a:ext uri="{FF2B5EF4-FFF2-40B4-BE49-F238E27FC236}">
                <a16:creationId xmlns:a16="http://schemas.microsoft.com/office/drawing/2014/main" id="{101972CF-F34C-496F-B590-F4349CA2DC00}"/>
              </a:ext>
            </a:extLst>
          </p:cNvPr>
          <p:cNvSpPr/>
          <p:nvPr/>
        </p:nvSpPr>
        <p:spPr>
          <a:xfrm>
            <a:off x="182877" y="3593400"/>
            <a:ext cx="7385541"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lt-LT" dirty="0">
                <a:solidFill>
                  <a:schemeClr val="tx1"/>
                </a:solidFill>
                <a:cs typeface="Times New Roman" pitchFamily="18" charset="0"/>
              </a:rPr>
              <a:t>prisiminkite, kad visus įsipareigojimus reikės įgyvendinti;</a:t>
            </a:r>
          </a:p>
        </p:txBody>
      </p:sp>
      <p:sp>
        <p:nvSpPr>
          <p:cNvPr id="10" name="Rectangle: Rounded Corners 9">
            <a:extLst>
              <a:ext uri="{FF2B5EF4-FFF2-40B4-BE49-F238E27FC236}">
                <a16:creationId xmlns:a16="http://schemas.microsoft.com/office/drawing/2014/main" id="{8EC95C42-5C03-4F1D-8E93-963F6A4E0FE3}"/>
              </a:ext>
            </a:extLst>
          </p:cNvPr>
          <p:cNvSpPr/>
          <p:nvPr/>
        </p:nvSpPr>
        <p:spPr>
          <a:xfrm>
            <a:off x="2693961" y="4235123"/>
            <a:ext cx="5198014"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lt-LT" dirty="0">
                <a:solidFill>
                  <a:schemeClr val="tx1"/>
                </a:solidFill>
                <a:cs typeface="Times New Roman" pitchFamily="18" charset="0"/>
              </a:rPr>
              <a:t>nenumatykite per didelių įkainių;  </a:t>
            </a:r>
          </a:p>
        </p:txBody>
      </p:sp>
      <p:sp>
        <p:nvSpPr>
          <p:cNvPr id="11" name="Rectangle: Rounded Corners 10">
            <a:extLst>
              <a:ext uri="{FF2B5EF4-FFF2-40B4-BE49-F238E27FC236}">
                <a16:creationId xmlns:a16="http://schemas.microsoft.com/office/drawing/2014/main" id="{9BB39962-66B4-486F-964E-4B7212E48C0B}"/>
              </a:ext>
            </a:extLst>
          </p:cNvPr>
          <p:cNvSpPr/>
          <p:nvPr/>
        </p:nvSpPr>
        <p:spPr>
          <a:xfrm>
            <a:off x="182877" y="4876847"/>
            <a:ext cx="7877909"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8000"/>
              </a:lnSpc>
              <a:buFont typeface="Wingdings" panose="05000000000000000000" pitchFamily="2" charset="2"/>
              <a:buChar char="ü"/>
            </a:pPr>
            <a:r>
              <a:rPr lang="lt-LT" dirty="0">
                <a:solidFill>
                  <a:schemeClr val="tx1"/>
                </a:solidFill>
                <a:cs typeface="Times New Roman" pitchFamily="18" charset="0"/>
              </a:rPr>
              <a:t>konsultuokitės su Agentūros ir SADM darbuotojais;</a:t>
            </a:r>
          </a:p>
        </p:txBody>
      </p:sp>
      <p:sp>
        <p:nvSpPr>
          <p:cNvPr id="12" name="Rectangle: Rounded Corners 11">
            <a:extLst>
              <a:ext uri="{FF2B5EF4-FFF2-40B4-BE49-F238E27FC236}">
                <a16:creationId xmlns:a16="http://schemas.microsoft.com/office/drawing/2014/main" id="{AA40409F-D07C-4E06-9F21-D6A00AFEB44A}"/>
              </a:ext>
            </a:extLst>
          </p:cNvPr>
          <p:cNvSpPr/>
          <p:nvPr/>
        </p:nvSpPr>
        <p:spPr>
          <a:xfrm>
            <a:off x="182877" y="5476861"/>
            <a:ext cx="4593104"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8000"/>
              </a:lnSpc>
              <a:buFont typeface="Wingdings" panose="05000000000000000000" pitchFamily="2" charset="2"/>
              <a:buChar char="ü"/>
            </a:pPr>
            <a:r>
              <a:rPr lang="lt-LT" dirty="0">
                <a:solidFill>
                  <a:schemeClr val="tx1"/>
                </a:solidFill>
                <a:cs typeface="Times New Roman" pitchFamily="18" charset="0"/>
              </a:rPr>
              <a:t>dalyvaukite Atvirų durų dienose;</a:t>
            </a:r>
          </a:p>
        </p:txBody>
      </p:sp>
      <p:sp>
        <p:nvSpPr>
          <p:cNvPr id="13" name="Rectangle: Rounded Corners 12">
            <a:extLst>
              <a:ext uri="{FF2B5EF4-FFF2-40B4-BE49-F238E27FC236}">
                <a16:creationId xmlns:a16="http://schemas.microsoft.com/office/drawing/2014/main" id="{C442318F-157E-4F55-B99C-A84ADE327E24}"/>
              </a:ext>
            </a:extLst>
          </p:cNvPr>
          <p:cNvSpPr/>
          <p:nvPr/>
        </p:nvSpPr>
        <p:spPr>
          <a:xfrm>
            <a:off x="4909624" y="5492974"/>
            <a:ext cx="2806041" cy="530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8000"/>
              </a:lnSpc>
              <a:buFont typeface="Wingdings" panose="05000000000000000000" pitchFamily="2" charset="2"/>
              <a:buChar char="ü"/>
            </a:pPr>
            <a:r>
              <a:rPr lang="lt-LT" dirty="0">
                <a:solidFill>
                  <a:schemeClr val="tx1"/>
                </a:solidFill>
                <a:cs typeface="Times New Roman" pitchFamily="18" charset="0"/>
              </a:rPr>
              <a:t>netikėkite gandais.</a:t>
            </a:r>
          </a:p>
        </p:txBody>
      </p:sp>
    </p:spTree>
    <p:extLst>
      <p:ext uri="{BB962C8B-B14F-4D97-AF65-F5344CB8AC3E}">
        <p14:creationId xmlns:p14="http://schemas.microsoft.com/office/powerpoint/2010/main" val="423257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74" y="548680"/>
            <a:ext cx="9045526" cy="792088"/>
          </a:xfrm>
        </p:spPr>
        <p:txBody>
          <a:bodyPr>
            <a:normAutofit fontScale="90000"/>
          </a:bodyPr>
          <a:lstStyle/>
          <a:p>
            <a:pPr algn="ctr"/>
            <a:r>
              <a:rPr lang="lt-LT" dirty="0">
                <a:solidFill>
                  <a:srgbClr val="C60A75"/>
                </a:solidFill>
              </a:rPr>
              <a:t>Prašome registruotis į atvirų durų dienas ESFA :</a:t>
            </a:r>
          </a:p>
        </p:txBody>
      </p:sp>
      <p:sp>
        <p:nvSpPr>
          <p:cNvPr id="4" name="Rectangle 3"/>
          <p:cNvSpPr/>
          <p:nvPr/>
        </p:nvSpPr>
        <p:spPr>
          <a:xfrm>
            <a:off x="396800" y="5134285"/>
            <a:ext cx="4951828" cy="1015663"/>
          </a:xfrm>
          <a:prstGeom prst="rect">
            <a:avLst/>
          </a:prstGeom>
        </p:spPr>
        <p:txBody>
          <a:bodyPr wrap="square">
            <a:spAutoFit/>
          </a:bodyPr>
          <a:lstStyle/>
          <a:p>
            <a:br>
              <a:rPr lang="lt-LT" sz="2000" dirty="0">
                <a:solidFill>
                  <a:prstClr val="black"/>
                </a:solidFill>
                <a:ea typeface="+mj-ea"/>
                <a:cs typeface="+mj-cs"/>
              </a:rPr>
            </a:br>
            <a:r>
              <a:rPr lang="lt-LT" sz="2000" dirty="0">
                <a:solidFill>
                  <a:srgbClr val="C60A75"/>
                </a:solidFill>
              </a:rPr>
              <a:t>Jolita Staselytė</a:t>
            </a:r>
            <a:r>
              <a:rPr lang="lt-LT" sz="2000" dirty="0">
                <a:solidFill>
                  <a:prstClr val="black"/>
                </a:solidFill>
                <a:ea typeface="+mj-ea"/>
                <a:cs typeface="+mj-cs"/>
              </a:rPr>
              <a:t>, tel. (85) </a:t>
            </a:r>
            <a:r>
              <a:rPr lang="lt-LT" sz="2000" dirty="0"/>
              <a:t>250 0230</a:t>
            </a:r>
            <a:br>
              <a:rPr lang="lt-LT" sz="2000" dirty="0">
                <a:solidFill>
                  <a:prstClr val="black"/>
                </a:solidFill>
                <a:ea typeface="+mj-ea"/>
                <a:cs typeface="+mj-cs"/>
              </a:rPr>
            </a:br>
            <a:r>
              <a:rPr lang="lt-LT" sz="2000" dirty="0">
                <a:solidFill>
                  <a:prstClr val="black"/>
                </a:solidFill>
                <a:ea typeface="+mj-ea"/>
                <a:cs typeface="+mj-cs"/>
              </a:rPr>
              <a:t>el. p. </a:t>
            </a:r>
            <a:r>
              <a:rPr lang="lt-LT" sz="2000" dirty="0" err="1">
                <a:hlinkClick r:id="rId2"/>
              </a:rPr>
              <a:t>jolita.staselyte@esf.lt</a:t>
            </a:r>
            <a:endParaRPr lang="lt-LT" sz="2000" dirty="0"/>
          </a:p>
        </p:txBody>
      </p:sp>
      <p:pic>
        <p:nvPicPr>
          <p:cNvPr id="5" name="Picture 2" descr="https://encrypted-tbn3.gstatic.com/images?q=tbn:ANd9GcQeW2hm4WtMvH4RYCob0DMsrQSxsp2gOKLEWbNse9AwhVsuQl-ptQ"/>
          <p:cNvPicPr>
            <a:picLocks noChangeAspect="1" noChangeArrowheads="1"/>
          </p:cNvPicPr>
          <p:nvPr/>
        </p:nvPicPr>
        <p:blipFill>
          <a:blip r:embed="rId3" cstate="print"/>
          <a:srcRect/>
          <a:stretch>
            <a:fillRect/>
          </a:stretch>
        </p:blipFill>
        <p:spPr bwMode="auto">
          <a:xfrm>
            <a:off x="5272428" y="2236614"/>
            <a:ext cx="3715799" cy="2880872"/>
          </a:xfrm>
          <a:prstGeom prst="rect">
            <a:avLst/>
          </a:prstGeom>
          <a:noFill/>
        </p:spPr>
      </p:pic>
      <p:sp>
        <p:nvSpPr>
          <p:cNvPr id="7" name="Subtitle 2">
            <a:extLst>
              <a:ext uri="{FF2B5EF4-FFF2-40B4-BE49-F238E27FC236}">
                <a16:creationId xmlns:a16="http://schemas.microsoft.com/office/drawing/2014/main" id="{9C3B3072-9563-4C53-8081-5FC89A54CF43}"/>
              </a:ext>
            </a:extLst>
          </p:cNvPr>
          <p:cNvSpPr txBox="1">
            <a:spLocks/>
          </p:cNvSpPr>
          <p:nvPr/>
        </p:nvSpPr>
        <p:spPr>
          <a:xfrm>
            <a:off x="467067" y="1648885"/>
            <a:ext cx="6117590" cy="368511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lt-LT" sz="2400" dirty="0">
                <a:solidFill>
                  <a:schemeClr val="tx1"/>
                </a:solidFill>
              </a:rPr>
              <a:t>2017-11-06     9-12, 13-17 val.</a:t>
            </a:r>
          </a:p>
          <a:p>
            <a:pPr marL="342900" indent="-342900">
              <a:buFont typeface="Arial" panose="020B0604020202020204" pitchFamily="34" charset="0"/>
              <a:buChar char="•"/>
            </a:pPr>
            <a:r>
              <a:rPr lang="lt-LT" sz="2400" dirty="0">
                <a:solidFill>
                  <a:schemeClr val="tx1"/>
                </a:solidFill>
              </a:rPr>
              <a:t>2017-11-08     9-12, 13-17 val.</a:t>
            </a:r>
          </a:p>
          <a:p>
            <a:pPr marL="342900" indent="-342900">
              <a:buFont typeface="Arial" panose="020B0604020202020204" pitchFamily="34" charset="0"/>
              <a:buChar char="•"/>
            </a:pPr>
            <a:r>
              <a:rPr lang="lt-LT" sz="2400" dirty="0">
                <a:solidFill>
                  <a:schemeClr val="tx1"/>
                </a:solidFill>
              </a:rPr>
              <a:t>2017-11-13     9-12, 13-17 val.</a:t>
            </a:r>
          </a:p>
          <a:p>
            <a:pPr marL="342900" indent="-342900">
              <a:buFont typeface="Arial" panose="020B0604020202020204" pitchFamily="34" charset="0"/>
              <a:buChar char="•"/>
            </a:pPr>
            <a:r>
              <a:rPr lang="lt-LT" sz="2400" dirty="0">
                <a:solidFill>
                  <a:schemeClr val="tx1"/>
                </a:solidFill>
              </a:rPr>
              <a:t>2017-11-15     9-12, 13-17 val.</a:t>
            </a:r>
          </a:p>
          <a:p>
            <a:pPr marL="342900" indent="-342900">
              <a:buFont typeface="Arial" panose="020B0604020202020204" pitchFamily="34" charset="0"/>
              <a:buChar char="•"/>
            </a:pPr>
            <a:r>
              <a:rPr lang="lt-LT" sz="2400" dirty="0">
                <a:solidFill>
                  <a:schemeClr val="tx1"/>
                </a:solidFill>
              </a:rPr>
              <a:t>2017-11-20     9-12, 13-17 val.</a:t>
            </a:r>
          </a:p>
          <a:p>
            <a:pPr marL="342900" indent="-342900">
              <a:buFont typeface="Arial" panose="020B0604020202020204" pitchFamily="34" charset="0"/>
              <a:buChar char="•"/>
            </a:pPr>
            <a:r>
              <a:rPr lang="lt-LT" sz="2400" dirty="0">
                <a:solidFill>
                  <a:schemeClr val="tx1"/>
                </a:solidFill>
              </a:rPr>
              <a:t>2017-11-22     9-12, 13-17 val.</a:t>
            </a:r>
          </a:p>
          <a:p>
            <a:pPr marL="342900" indent="-342900">
              <a:buFont typeface="Arial" panose="020B0604020202020204" pitchFamily="34" charset="0"/>
              <a:buChar char="•"/>
            </a:pPr>
            <a:r>
              <a:rPr lang="lt-LT" sz="2400" dirty="0">
                <a:solidFill>
                  <a:schemeClr val="tx1"/>
                </a:solidFill>
              </a:rPr>
              <a:t>2017-11-27     9-12, 13-17 val.</a:t>
            </a:r>
          </a:p>
          <a:p>
            <a:pPr marL="342900" indent="-342900">
              <a:buFont typeface="Arial" panose="020B0604020202020204" pitchFamily="34" charset="0"/>
              <a:buChar char="•"/>
            </a:pPr>
            <a:r>
              <a:rPr lang="lt-LT" sz="2400" dirty="0">
                <a:solidFill>
                  <a:schemeClr val="tx1"/>
                </a:solidFill>
              </a:rPr>
              <a:t>2017-11-29     9-12, 13-17 val.</a:t>
            </a:r>
          </a:p>
          <a:p>
            <a:pPr marL="342900" indent="-342900">
              <a:buFont typeface="Arial" panose="020B0604020202020204" pitchFamily="34" charset="0"/>
              <a:buChar char="•"/>
            </a:pPr>
            <a:endParaRPr lang="lt-LT" sz="2400" dirty="0">
              <a:solidFill>
                <a:schemeClr val="tx1"/>
              </a:solidFill>
            </a:endParaRPr>
          </a:p>
          <a:p>
            <a:pPr marL="342900" indent="-342900">
              <a:buFont typeface="Arial" panose="020B0604020202020204" pitchFamily="34" charset="0"/>
              <a:buChar char="•"/>
            </a:pPr>
            <a:endParaRPr lang="lt-LT" sz="2400" dirty="0">
              <a:solidFill>
                <a:schemeClr val="tx1"/>
              </a:solidFill>
            </a:endParaRPr>
          </a:p>
          <a:p>
            <a:pPr marL="342900" indent="-342900">
              <a:buFont typeface="Arial" panose="020B0604020202020204" pitchFamily="34" charset="0"/>
              <a:buChar char="•"/>
            </a:pPr>
            <a:endParaRPr lang="lt-LT" sz="2400" dirty="0">
              <a:solidFill>
                <a:schemeClr val="tx1"/>
              </a:solidFill>
            </a:endParaRPr>
          </a:p>
          <a:p>
            <a:pPr marL="342900" indent="-342900">
              <a:buFont typeface="Arial" panose="020B0604020202020204" pitchFamily="34" charset="0"/>
              <a:buChar char="•"/>
            </a:pPr>
            <a:endParaRPr lang="lt-LT" sz="2400" dirty="0">
              <a:solidFill>
                <a:schemeClr val="tx1"/>
              </a:solidFill>
            </a:endParaRPr>
          </a:p>
          <a:p>
            <a:pPr marL="342900" indent="-342900">
              <a:buFont typeface="Arial" panose="020B0604020202020204" pitchFamily="34" charset="0"/>
              <a:buChar char="•"/>
            </a:pPr>
            <a:endParaRPr lang="lt-LT" sz="2400" dirty="0">
              <a:solidFill>
                <a:schemeClr val="tx1"/>
              </a:solidFill>
            </a:endParaRPr>
          </a:p>
          <a:p>
            <a:pPr marL="342900" indent="-342900">
              <a:buFont typeface="Arial" panose="020B0604020202020204" pitchFamily="34" charset="0"/>
              <a:buChar char="•"/>
            </a:pPr>
            <a:endParaRPr lang="lt-LT" sz="2400" dirty="0">
              <a:solidFill>
                <a:schemeClr val="tx1"/>
              </a:solidFill>
            </a:endParaRP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endParaRPr lang="lt-LT" dirty="0"/>
          </a:p>
          <a:p>
            <a:endParaRPr lang="lt-LT" dirty="0"/>
          </a:p>
        </p:txBody>
      </p:sp>
    </p:spTree>
    <p:extLst>
      <p:ext uri="{BB962C8B-B14F-4D97-AF65-F5344CB8AC3E}">
        <p14:creationId xmlns:p14="http://schemas.microsoft.com/office/powerpoint/2010/main" val="73671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707" y="1191032"/>
            <a:ext cx="8074855" cy="4028082"/>
          </a:xfrm>
        </p:spPr>
        <p:txBody>
          <a:bodyPr>
            <a:normAutofit fontScale="55000" lnSpcReduction="20000"/>
          </a:bodyPr>
          <a:lstStyle/>
          <a:p>
            <a:pPr algn="just">
              <a:spcAft>
                <a:spcPct val="0"/>
              </a:spcAft>
              <a:defRPr/>
            </a:pPr>
            <a:r>
              <a:rPr lang="lt-LT" sz="5100" b="1" dirty="0">
                <a:solidFill>
                  <a:schemeClr val="tx1"/>
                </a:solidFill>
              </a:rPr>
              <a:t>Konsultacijas dėl </a:t>
            </a:r>
            <a:r>
              <a:rPr lang="lt-LT" sz="5100" b="1" dirty="0">
                <a:solidFill>
                  <a:schemeClr val="tx1"/>
                </a:solidFill>
                <a:cs typeface="Times New Roman" pitchFamily="18" charset="0"/>
              </a:rPr>
              <a:t>projekto idėjos, tikslų, jų atitikties nacionaliniams dokumentams teikia:</a:t>
            </a:r>
          </a:p>
          <a:p>
            <a:pPr algn="just">
              <a:spcAft>
                <a:spcPct val="0"/>
              </a:spcAft>
              <a:defRPr/>
            </a:pPr>
            <a:endParaRPr lang="lt-LT" sz="7400" b="1" dirty="0">
              <a:solidFill>
                <a:schemeClr val="tx1"/>
              </a:solidFill>
              <a:cs typeface="Times New Roman" pitchFamily="18" charset="0"/>
            </a:endParaRPr>
          </a:p>
          <a:p>
            <a:pPr algn="just"/>
            <a:r>
              <a:rPr lang="lt-LT" sz="3200" i="1" dirty="0">
                <a:solidFill>
                  <a:schemeClr val="tx1"/>
                </a:solidFill>
              </a:rPr>
              <a:t>Socialinės apsaugos ir darbo ministerijos </a:t>
            </a:r>
          </a:p>
          <a:p>
            <a:pPr algn="just"/>
            <a:r>
              <a:rPr lang="lt-LT" sz="3200" i="1" dirty="0">
                <a:solidFill>
                  <a:schemeClr val="tx1"/>
                </a:solidFill>
              </a:rPr>
              <a:t>Europos Sąjungos struktūrinės paramos departamento </a:t>
            </a:r>
          </a:p>
          <a:p>
            <a:pPr algn="just"/>
            <a:r>
              <a:rPr lang="lt-LT" sz="3200" i="1" dirty="0">
                <a:solidFill>
                  <a:schemeClr val="tx1"/>
                </a:solidFill>
              </a:rPr>
              <a:t>Struktūrinės paramos politikos skyriaus vyriausias specialistas </a:t>
            </a:r>
          </a:p>
          <a:p>
            <a:pPr algn="just"/>
            <a:endParaRPr lang="lt-LT" sz="3200" dirty="0">
              <a:solidFill>
                <a:schemeClr val="tx1"/>
              </a:solidFill>
              <a:cs typeface="Times New Roman" pitchFamily="18" charset="0"/>
            </a:endParaRPr>
          </a:p>
          <a:p>
            <a:pPr>
              <a:lnSpc>
                <a:spcPct val="78000"/>
              </a:lnSpc>
              <a:defRPr/>
            </a:pPr>
            <a:r>
              <a:rPr lang="lt-LT" sz="4400" b="1" i="1" dirty="0">
                <a:solidFill>
                  <a:srgbClr val="990033"/>
                </a:solidFill>
              </a:rPr>
              <a:t>Rimantas Garbštas</a:t>
            </a:r>
            <a:r>
              <a:rPr lang="lt-LT" sz="4400" dirty="0">
                <a:solidFill>
                  <a:schemeClr val="tx1"/>
                </a:solidFill>
              </a:rPr>
              <a:t>, tel. +370 70668158, </a:t>
            </a:r>
          </a:p>
          <a:p>
            <a:pPr>
              <a:lnSpc>
                <a:spcPct val="78000"/>
              </a:lnSpc>
              <a:defRPr/>
            </a:pPr>
            <a:r>
              <a:rPr lang="lt-LT" sz="4400" dirty="0" err="1">
                <a:solidFill>
                  <a:schemeClr val="tx1"/>
                </a:solidFill>
              </a:rPr>
              <a:t>el.p</a:t>
            </a:r>
            <a:r>
              <a:rPr lang="lt-LT" sz="4400" dirty="0">
                <a:solidFill>
                  <a:schemeClr val="tx1"/>
                </a:solidFill>
              </a:rPr>
              <a:t>. </a:t>
            </a:r>
            <a:r>
              <a:rPr lang="lt-LT" sz="4400" dirty="0" err="1">
                <a:solidFill>
                  <a:schemeClr val="tx1"/>
                </a:solidFill>
                <a:hlinkClick r:id="rId2"/>
              </a:rPr>
              <a:t>rimantas.garbstas@socmin.lt</a:t>
            </a:r>
            <a:r>
              <a:rPr lang="lt-LT" sz="4400" dirty="0">
                <a:solidFill>
                  <a:schemeClr val="tx1"/>
                </a:solidFill>
              </a:rPr>
              <a:t>  </a:t>
            </a:r>
          </a:p>
        </p:txBody>
      </p:sp>
    </p:spTree>
    <p:extLst>
      <p:ext uri="{BB962C8B-B14F-4D97-AF65-F5344CB8AC3E}">
        <p14:creationId xmlns:p14="http://schemas.microsoft.com/office/powerpoint/2010/main" val="119302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006" y="1733139"/>
            <a:ext cx="8825543" cy="4956048"/>
          </a:xfrm>
        </p:spPr>
        <p:txBody>
          <a:bodyPr>
            <a:normAutofit fontScale="90000"/>
          </a:bodyPr>
          <a:lstStyle/>
          <a:p>
            <a:pPr algn="l">
              <a:spcBef>
                <a:spcPts val="600"/>
              </a:spcBef>
            </a:pPr>
            <a:br>
              <a:rPr lang="lt-LT" sz="900" dirty="0">
                <a:solidFill>
                  <a:srgbClr val="990033"/>
                </a:solidFill>
              </a:rPr>
            </a:br>
            <a:r>
              <a:rPr lang="lt-LT" sz="2400" b="1" dirty="0">
                <a:solidFill>
                  <a:schemeClr val="tx1"/>
                </a:solidFill>
              </a:rPr>
              <a:t>Konsultacijas dėl paraiškos rengimo ir pildymo bei finansinių klausimų teikia:</a:t>
            </a:r>
            <a:br>
              <a:rPr lang="lt-LT" sz="2200" b="1" dirty="0">
                <a:solidFill>
                  <a:schemeClr val="tx1"/>
                </a:solidFill>
                <a:cs typeface="Times New Roman" pitchFamily="18" charset="0"/>
              </a:rPr>
            </a:br>
            <a:br>
              <a:rPr lang="lt-LT" sz="2200" b="1" dirty="0">
                <a:solidFill>
                  <a:schemeClr val="tx1"/>
                </a:solidFill>
                <a:cs typeface="Times New Roman" pitchFamily="18" charset="0"/>
              </a:rPr>
            </a:br>
            <a:r>
              <a:rPr lang="lt-LT" sz="1600" b="1" dirty="0"/>
              <a:t>Jurgita Lazauskienė</a:t>
            </a:r>
            <a:r>
              <a:rPr lang="lt-LT" sz="1600" dirty="0"/>
              <a:t>, Projektų valdymo skyriaus I projektų vadovė, el. p. </a:t>
            </a:r>
            <a:r>
              <a:rPr lang="lt-LT" sz="1600" dirty="0" err="1">
                <a:hlinkClick r:id="rId3"/>
              </a:rPr>
              <a:t>jurgita.lazauskiene@esf.lt</a:t>
            </a:r>
            <a:r>
              <a:rPr lang="lt-LT" sz="1600" dirty="0"/>
              <a:t>, tel.: 8 5 250 0235</a:t>
            </a:r>
            <a:br>
              <a:rPr lang="lt-LT" sz="1600" dirty="0"/>
            </a:br>
            <a:r>
              <a:rPr lang="lt-LT" sz="1600" b="1" dirty="0"/>
              <a:t>Danutė Kaluginienė</a:t>
            </a:r>
            <a:r>
              <a:rPr lang="lt-LT" sz="1600" dirty="0"/>
              <a:t>, Projektų valdymo skyriaus I projektų vadovė, el. p. </a:t>
            </a:r>
            <a:r>
              <a:rPr lang="lt-LT" sz="1600" dirty="0" err="1">
                <a:hlinkClick r:id="rId4"/>
              </a:rPr>
              <a:t>danute.kaluginiene@esf.lt</a:t>
            </a:r>
            <a:r>
              <a:rPr lang="lt-LT" sz="1600" dirty="0"/>
              <a:t>, tel.: 8 5 250 0244</a:t>
            </a:r>
            <a:br>
              <a:rPr lang="lt-LT" sz="1600" dirty="0"/>
            </a:br>
            <a:r>
              <a:rPr lang="lt-LT" sz="1600" b="1" dirty="0"/>
              <a:t>Diana Rušėnaitė</a:t>
            </a:r>
            <a:r>
              <a:rPr lang="lt-LT" sz="1600" dirty="0"/>
              <a:t>, Projektų valdymo skyriaus I projektų vadovė, el. p. </a:t>
            </a:r>
            <a:br>
              <a:rPr lang="lt-LT" sz="1600" dirty="0"/>
            </a:br>
            <a:r>
              <a:rPr lang="lt-LT" sz="1600" dirty="0" err="1">
                <a:hlinkClick r:id="rId5"/>
              </a:rPr>
              <a:t>diana.rusenaite@esf.lt</a:t>
            </a:r>
            <a:r>
              <a:rPr lang="lt-LT" sz="1600" dirty="0"/>
              <a:t>, tel.: 8 5 250 0231</a:t>
            </a:r>
            <a:br>
              <a:rPr lang="lt-LT" sz="1600" dirty="0"/>
            </a:br>
            <a:r>
              <a:rPr lang="lt-LT" sz="1600" b="1" dirty="0"/>
              <a:t>Greta Milašauskienė</a:t>
            </a:r>
            <a:r>
              <a:rPr lang="lt-LT" sz="1600" dirty="0"/>
              <a:t>, Projektų valdymo skyriaus I projektų vadovė, el. p. </a:t>
            </a:r>
            <a:r>
              <a:rPr lang="lt-LT" sz="1600" dirty="0" err="1">
                <a:hlinkClick r:id="rId6"/>
              </a:rPr>
              <a:t>greta.milasauskiene@esf.lt</a:t>
            </a:r>
            <a:r>
              <a:rPr lang="lt-LT" sz="1600" dirty="0"/>
              <a:t>, tel.: 8 5 250 0276</a:t>
            </a:r>
            <a:br>
              <a:rPr lang="lt-LT" sz="1600" dirty="0"/>
            </a:br>
            <a:r>
              <a:rPr lang="lt-LT" sz="1600" b="1" dirty="0"/>
              <a:t>Ligita Stanulevičiūtė</a:t>
            </a:r>
            <a:r>
              <a:rPr lang="lt-LT" sz="1600" dirty="0"/>
              <a:t>, Projektų valdymo skyriaus I projektų vadovė, el. p. </a:t>
            </a:r>
            <a:r>
              <a:rPr lang="lt-LT" sz="1600" dirty="0" err="1">
                <a:hlinkClick r:id="rId7"/>
              </a:rPr>
              <a:t>ligita.stanuleviciute@esf.lt</a:t>
            </a:r>
            <a:r>
              <a:rPr lang="lt-LT" sz="1600" dirty="0"/>
              <a:t>, tel.: 8 5 250 0211</a:t>
            </a:r>
            <a:br>
              <a:rPr lang="lt-LT" sz="1600" dirty="0"/>
            </a:br>
            <a:r>
              <a:rPr lang="lt-LT" sz="1600" b="1" dirty="0"/>
              <a:t>Rūta Raguliūnienė</a:t>
            </a:r>
            <a:r>
              <a:rPr lang="lt-LT" sz="1600" dirty="0"/>
              <a:t>, Projektų valdymo skyriaus I projektų vadovė, el. p. </a:t>
            </a:r>
            <a:r>
              <a:rPr lang="lt-LT" sz="1600" dirty="0">
                <a:hlinkClick r:id="rId4"/>
              </a:rPr>
              <a:t>d </a:t>
            </a:r>
            <a:r>
              <a:rPr lang="lt-LT" sz="1600" dirty="0" err="1">
                <a:hlinkClick r:id="rId4"/>
              </a:rPr>
              <a:t>ruta.raguliuniene@esf.lt</a:t>
            </a:r>
            <a:r>
              <a:rPr lang="lt-LT" sz="1600" dirty="0"/>
              <a:t>, tel.: 8 5 250 0241</a:t>
            </a:r>
            <a:br>
              <a:rPr lang="lt-LT" sz="2400" dirty="0"/>
            </a:br>
            <a:r>
              <a:rPr lang="lt-LT" sz="1600" b="1" dirty="0"/>
              <a:t>Dainius Čiurinskas</a:t>
            </a:r>
            <a:r>
              <a:rPr lang="lt-LT" sz="1600" dirty="0"/>
              <a:t>, Projektų valdymo skyriaus I vyr. projektų vadovas, el. p. </a:t>
            </a:r>
            <a:r>
              <a:rPr lang="lt-LT" sz="1600" dirty="0" err="1">
                <a:hlinkClick r:id="rId8"/>
              </a:rPr>
              <a:t>dainius.ciurinskas@esf.lt</a:t>
            </a:r>
            <a:r>
              <a:rPr lang="lt-LT" sz="1600" dirty="0"/>
              <a:t>, tel.: 8 5 264 6230</a:t>
            </a:r>
            <a:br>
              <a:rPr lang="lt-LT" sz="1600" dirty="0"/>
            </a:br>
            <a:r>
              <a:rPr lang="lt-LT" sz="1600" b="1" dirty="0"/>
              <a:t>Renata Aleksaitė-Ptak</a:t>
            </a:r>
            <a:r>
              <a:rPr lang="lt-LT" sz="1600" dirty="0"/>
              <a:t>, Projektų valdymo skyriaus I vyr. projektų vadovė, el. p. </a:t>
            </a:r>
            <a:r>
              <a:rPr lang="lt-LT" sz="1600" dirty="0" err="1">
                <a:hlinkClick r:id="rId9"/>
              </a:rPr>
              <a:t>renata.ptak@esf.lt</a:t>
            </a:r>
            <a:r>
              <a:rPr lang="lt-LT" sz="1600" dirty="0"/>
              <a:t>, tel.: 8 5 260 8431</a:t>
            </a:r>
            <a:br>
              <a:rPr lang="lt-LT" sz="2400" dirty="0">
                <a:solidFill>
                  <a:srgbClr val="990033"/>
                </a:solidFill>
              </a:rPr>
            </a:br>
            <a:endParaRPr lang="en-US" sz="2400" dirty="0">
              <a:solidFill>
                <a:srgbClr val="990033"/>
              </a:solidFill>
            </a:endParaRPr>
          </a:p>
        </p:txBody>
      </p:sp>
    </p:spTree>
    <p:extLst>
      <p:ext uri="{BB962C8B-B14F-4D97-AF65-F5344CB8AC3E}">
        <p14:creationId xmlns:p14="http://schemas.microsoft.com/office/powerpoint/2010/main" val="333730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1640" y="2053883"/>
            <a:ext cx="6480720" cy="2039815"/>
          </a:xfrm>
        </p:spPr>
        <p:txBody>
          <a:bodyPr>
            <a:normAutofit fontScale="90000"/>
          </a:bodyPr>
          <a:lstStyle/>
          <a:p>
            <a:r>
              <a:rPr lang="lt-LT" dirty="0">
                <a:solidFill>
                  <a:srgbClr val="669900"/>
                </a:solidFill>
              </a:rPr>
              <a:t>Dėkojame už dėmesį.</a:t>
            </a:r>
            <a:br>
              <a:rPr lang="lt-LT" sz="2400" dirty="0">
                <a:solidFill>
                  <a:schemeClr val="tx1"/>
                </a:solidFill>
              </a:rPr>
            </a:br>
            <a:br>
              <a:rPr lang="lt-LT" sz="2400" dirty="0">
                <a:solidFill>
                  <a:schemeClr val="tx1"/>
                </a:solidFill>
              </a:rPr>
            </a:br>
            <a:r>
              <a:rPr lang="lt-LT" sz="2400" dirty="0">
                <a:solidFill>
                  <a:schemeClr val="tx1"/>
                </a:solidFill>
              </a:rPr>
              <a:t>PVS I projektų vertinimo koordinatorė</a:t>
            </a:r>
            <a:br>
              <a:rPr lang="lt-LT" sz="2400" dirty="0">
                <a:solidFill>
                  <a:schemeClr val="tx1"/>
                </a:solidFill>
              </a:rPr>
            </a:br>
            <a:r>
              <a:rPr lang="lt-LT" sz="2400" dirty="0">
                <a:solidFill>
                  <a:srgbClr val="669900"/>
                </a:solidFill>
              </a:rPr>
              <a:t>Miglė Aleksonytė</a:t>
            </a:r>
            <a:r>
              <a:rPr lang="lt-LT" sz="2400" dirty="0">
                <a:solidFill>
                  <a:schemeClr val="tx1"/>
                </a:solidFill>
              </a:rPr>
              <a:t>, tel.(8 5) 250 0219</a:t>
            </a:r>
            <a:br>
              <a:rPr lang="lt-LT" sz="2400" dirty="0">
                <a:solidFill>
                  <a:schemeClr val="tx1"/>
                </a:solidFill>
              </a:rPr>
            </a:br>
            <a:r>
              <a:rPr lang="lt-LT" sz="2400" dirty="0">
                <a:solidFill>
                  <a:schemeClr val="tx1"/>
                </a:solidFill>
              </a:rPr>
              <a:t>el. p. </a:t>
            </a:r>
            <a:r>
              <a:rPr lang="lt-LT" sz="2400" dirty="0">
                <a:hlinkClick r:id="rId2"/>
              </a:rPr>
              <a:t>migle.aleksonyte@esf.lt</a:t>
            </a:r>
            <a:endParaRPr lang="en-US" sz="24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310" y="4234375"/>
            <a:ext cx="3509380" cy="2220220"/>
          </a:xfrm>
          <a:prstGeom prst="rect">
            <a:avLst/>
          </a:prstGeom>
        </p:spPr>
      </p:pic>
    </p:spTree>
    <p:extLst>
      <p:ext uri="{BB962C8B-B14F-4D97-AF65-F5344CB8AC3E}">
        <p14:creationId xmlns:p14="http://schemas.microsoft.com/office/powerpoint/2010/main" val="67495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971600" y="548680"/>
            <a:ext cx="7200800" cy="792088"/>
          </a:xfrm>
        </p:spPr>
        <p:txBody>
          <a:bodyPr/>
          <a:lstStyle/>
          <a:p>
            <a:pPr algn="ctr"/>
            <a:r>
              <a:rPr lang="lt-LT" b="1" dirty="0">
                <a:solidFill>
                  <a:srgbClr val="C60A75"/>
                </a:solidFill>
              </a:rPr>
              <a:t>Paraiškos pateikimo būdai</a:t>
            </a:r>
          </a:p>
        </p:txBody>
      </p:sp>
      <p:sp>
        <p:nvSpPr>
          <p:cNvPr id="2" name="Oval 1">
            <a:extLst>
              <a:ext uri="{FF2B5EF4-FFF2-40B4-BE49-F238E27FC236}">
                <a16:creationId xmlns:a16="http://schemas.microsoft.com/office/drawing/2014/main" id="{8BE2B523-56B5-44CB-8CA3-69F9B45B905A}"/>
              </a:ext>
            </a:extLst>
          </p:cNvPr>
          <p:cNvSpPr/>
          <p:nvPr/>
        </p:nvSpPr>
        <p:spPr>
          <a:xfrm>
            <a:off x="98473" y="1300466"/>
            <a:ext cx="2138289" cy="13364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t-LT" dirty="0">
                <a:solidFill>
                  <a:schemeClr val="tx1"/>
                </a:solidFill>
                <a:latin typeface="+mj-lt"/>
                <a:cs typeface="Times New Roman" pitchFamily="18" charset="0"/>
              </a:rPr>
              <a:t>Asmeniškai</a:t>
            </a:r>
            <a:endParaRPr lang="lt-LT" dirty="0"/>
          </a:p>
        </p:txBody>
      </p:sp>
      <p:sp>
        <p:nvSpPr>
          <p:cNvPr id="6" name="Oval 5">
            <a:extLst>
              <a:ext uri="{FF2B5EF4-FFF2-40B4-BE49-F238E27FC236}">
                <a16:creationId xmlns:a16="http://schemas.microsoft.com/office/drawing/2014/main" id="{5C63CC9D-D599-44C9-98B3-BB9AE0B50D28}"/>
              </a:ext>
            </a:extLst>
          </p:cNvPr>
          <p:cNvSpPr/>
          <p:nvPr/>
        </p:nvSpPr>
        <p:spPr>
          <a:xfrm>
            <a:off x="2124220" y="1846192"/>
            <a:ext cx="2138289" cy="13364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t-LT" dirty="0">
                <a:solidFill>
                  <a:schemeClr val="tx1"/>
                </a:solidFill>
                <a:cs typeface="Times New Roman" pitchFamily="18" charset="0"/>
              </a:rPr>
              <a:t>Per pašto kurjerį</a:t>
            </a:r>
            <a:endParaRPr lang="lt-LT" dirty="0"/>
          </a:p>
        </p:txBody>
      </p:sp>
      <p:sp>
        <p:nvSpPr>
          <p:cNvPr id="7" name="Oval 6">
            <a:extLst>
              <a:ext uri="{FF2B5EF4-FFF2-40B4-BE49-F238E27FC236}">
                <a16:creationId xmlns:a16="http://schemas.microsoft.com/office/drawing/2014/main" id="{19AAB558-1517-420D-A918-21903F10D83E}"/>
              </a:ext>
            </a:extLst>
          </p:cNvPr>
          <p:cNvSpPr/>
          <p:nvPr/>
        </p:nvSpPr>
        <p:spPr>
          <a:xfrm>
            <a:off x="3991473" y="2636897"/>
            <a:ext cx="2296783" cy="13364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t-LT" dirty="0">
                <a:solidFill>
                  <a:schemeClr val="tx1"/>
                </a:solidFill>
                <a:cs typeface="Times New Roman" pitchFamily="18" charset="0"/>
              </a:rPr>
              <a:t>Atsiųsta paštu, registruotu laišku</a:t>
            </a:r>
            <a:endParaRPr lang="lt-LT" dirty="0"/>
          </a:p>
        </p:txBody>
      </p:sp>
      <p:sp>
        <p:nvSpPr>
          <p:cNvPr id="8" name="Oval 7">
            <a:extLst>
              <a:ext uri="{FF2B5EF4-FFF2-40B4-BE49-F238E27FC236}">
                <a16:creationId xmlns:a16="http://schemas.microsoft.com/office/drawing/2014/main" id="{9D80A48F-5D4A-4D0E-9A0E-E456329FA393}"/>
              </a:ext>
            </a:extLst>
          </p:cNvPr>
          <p:cNvSpPr/>
          <p:nvPr/>
        </p:nvSpPr>
        <p:spPr>
          <a:xfrm>
            <a:off x="239151" y="4516040"/>
            <a:ext cx="5628957" cy="1336431"/>
          </a:xfrm>
          <a:prstGeom prst="ellipse">
            <a:avLst/>
          </a:prstGeom>
          <a:solidFill>
            <a:srgbClr val="99FF6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lt-LT" dirty="0">
                <a:solidFill>
                  <a:schemeClr val="tx1"/>
                </a:solidFill>
                <a:cs typeface="Times New Roman" pitchFamily="18" charset="0"/>
              </a:rPr>
              <a:t>Faksu atsiųsta, el. paštu atsiųsta paprasta paraiška ar kitu adresu pristatyta paraiška nepriimama. </a:t>
            </a:r>
          </a:p>
        </p:txBody>
      </p:sp>
      <p:sp>
        <p:nvSpPr>
          <p:cNvPr id="9" name="Oval 8">
            <a:extLst>
              <a:ext uri="{FF2B5EF4-FFF2-40B4-BE49-F238E27FC236}">
                <a16:creationId xmlns:a16="http://schemas.microsoft.com/office/drawing/2014/main" id="{831FC34C-B044-4395-AFEC-90691B326AA6}"/>
              </a:ext>
            </a:extLst>
          </p:cNvPr>
          <p:cNvSpPr/>
          <p:nvPr/>
        </p:nvSpPr>
        <p:spPr>
          <a:xfrm>
            <a:off x="5725551" y="3580842"/>
            <a:ext cx="3319975" cy="15926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t-LT" dirty="0">
                <a:solidFill>
                  <a:schemeClr val="tx1"/>
                </a:solidFill>
                <a:cs typeface="Times New Roman" pitchFamily="18" charset="0"/>
              </a:rPr>
              <a:t>Elektroninis dokumentas, pasirašytas saugiu elektroniniu parašu</a:t>
            </a:r>
            <a:endParaRPr lang="lt-LT" dirty="0"/>
          </a:p>
        </p:txBody>
      </p:sp>
    </p:spTree>
    <p:extLst>
      <p:ext uri="{BB962C8B-B14F-4D97-AF65-F5344CB8AC3E}">
        <p14:creationId xmlns:p14="http://schemas.microsoft.com/office/powerpoint/2010/main" val="382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CE6D-F84F-40A0-81FE-565E6A38EA2B}"/>
              </a:ext>
            </a:extLst>
          </p:cNvPr>
          <p:cNvSpPr>
            <a:spLocks noGrp="1"/>
          </p:cNvSpPr>
          <p:nvPr>
            <p:ph type="ctrTitle"/>
          </p:nvPr>
        </p:nvSpPr>
        <p:spPr>
          <a:xfrm>
            <a:off x="309489" y="548680"/>
            <a:ext cx="8482819" cy="792088"/>
          </a:xfrm>
        </p:spPr>
        <p:txBody>
          <a:bodyPr>
            <a:normAutofit fontScale="90000"/>
          </a:bodyPr>
          <a:lstStyle/>
          <a:p>
            <a:pPr algn="ctr"/>
            <a:r>
              <a:rPr lang="lt-LT" b="1" dirty="0">
                <a:solidFill>
                  <a:srgbClr val="C60A75"/>
                </a:solidFill>
              </a:rPr>
              <a:t>Saugiu elektroniniu parašu pasirašytos paraiškos teikiamos:</a:t>
            </a:r>
            <a:endParaRPr lang="lt-LT" dirty="0">
              <a:solidFill>
                <a:srgbClr val="C60A75"/>
              </a:solidFill>
            </a:endParaRPr>
          </a:p>
        </p:txBody>
      </p:sp>
      <p:sp>
        <p:nvSpPr>
          <p:cNvPr id="3" name="Subtitle 2">
            <a:extLst>
              <a:ext uri="{FF2B5EF4-FFF2-40B4-BE49-F238E27FC236}">
                <a16:creationId xmlns:a16="http://schemas.microsoft.com/office/drawing/2014/main" id="{CB44FBDD-4DF4-4F54-814C-D56AD2BD53CB}"/>
              </a:ext>
            </a:extLst>
          </p:cNvPr>
          <p:cNvSpPr>
            <a:spLocks noGrp="1"/>
          </p:cNvSpPr>
          <p:nvPr>
            <p:ph type="subTitle" idx="1"/>
          </p:nvPr>
        </p:nvSpPr>
        <p:spPr>
          <a:xfrm>
            <a:off x="837957" y="1885070"/>
            <a:ext cx="7200800" cy="2194561"/>
          </a:xfrm>
        </p:spPr>
        <p:txBody>
          <a:bodyPr>
            <a:normAutofit/>
          </a:bodyPr>
          <a:lstStyle/>
          <a:p>
            <a:pPr marL="342900" indent="-342900">
              <a:buFont typeface="Arial" panose="020B0604020202020204" pitchFamily="34" charset="0"/>
              <a:buChar char="•"/>
            </a:pPr>
            <a:r>
              <a:rPr lang="lt-LT" dirty="0">
                <a:solidFill>
                  <a:schemeClr val="tx1"/>
                </a:solidFill>
              </a:rPr>
              <a:t>el. paštu </a:t>
            </a:r>
            <a:r>
              <a:rPr lang="lt-LT" dirty="0" err="1">
                <a:hlinkClick r:id="rId2"/>
              </a:rPr>
              <a:t>info@esf.lt</a:t>
            </a:r>
            <a:r>
              <a:rPr lang="lt-LT" dirty="0"/>
              <a:t> </a:t>
            </a: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r>
              <a:rPr lang="lt-LT" dirty="0">
                <a:solidFill>
                  <a:schemeClr val="tx1"/>
                </a:solidFill>
              </a:rPr>
              <a:t>per sistemą </a:t>
            </a:r>
            <a:r>
              <a:rPr lang="lt-LT" dirty="0" err="1">
                <a:solidFill>
                  <a:schemeClr val="tx1"/>
                </a:solidFill>
              </a:rPr>
              <a:t>e.pristatymas</a:t>
            </a:r>
            <a:r>
              <a:rPr lang="lt-LT" dirty="0">
                <a:solidFill>
                  <a:schemeClr val="tx1"/>
                </a:solidFill>
              </a:rPr>
              <a:t> </a:t>
            </a:r>
            <a:r>
              <a:rPr lang="lt-LT" dirty="0"/>
              <a:t> </a:t>
            </a:r>
            <a:r>
              <a:rPr lang="lt-LT" u="sng" dirty="0">
                <a:hlinkClick r:id="rId3"/>
              </a:rPr>
              <a:t>https://epristatymas.post.lt/web/guest/duk</a:t>
            </a:r>
            <a:r>
              <a:rPr lang="lt-LT" dirty="0"/>
              <a:t> </a:t>
            </a:r>
          </a:p>
        </p:txBody>
      </p:sp>
      <p:sp>
        <p:nvSpPr>
          <p:cNvPr id="4" name="Rectangle 3">
            <a:extLst>
              <a:ext uri="{FF2B5EF4-FFF2-40B4-BE49-F238E27FC236}">
                <a16:creationId xmlns:a16="http://schemas.microsoft.com/office/drawing/2014/main" id="{3DA0AADD-D7E2-4E23-BCB1-2EEB8C77080C}"/>
              </a:ext>
            </a:extLst>
          </p:cNvPr>
          <p:cNvSpPr/>
          <p:nvPr/>
        </p:nvSpPr>
        <p:spPr>
          <a:xfrm>
            <a:off x="390525" y="4623933"/>
            <a:ext cx="7840004" cy="461665"/>
          </a:xfrm>
          <a:prstGeom prst="rect">
            <a:avLst/>
          </a:prstGeom>
        </p:spPr>
        <p:txBody>
          <a:bodyPr wrap="square">
            <a:spAutoFit/>
          </a:bodyPr>
          <a:lstStyle/>
          <a:p>
            <a:r>
              <a:rPr lang="lt-LT" sz="2400" dirty="0">
                <a:latin typeface="Calibri" panose="020F0502020204030204" pitchFamily="34" charset="0"/>
                <a:ea typeface="Times New Roman" panose="02020603050405020304" pitchFamily="18" charset="0"/>
              </a:rPr>
              <a:t>Pasirašymui el. parašu galima naudoti pvz. </a:t>
            </a:r>
            <a:r>
              <a:rPr lang="lt-LT" sz="24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rPr>
              <a:t>SignaWeb</a:t>
            </a:r>
            <a:r>
              <a:rPr lang="lt-LT" sz="2400" dirty="0">
                <a:latin typeface="Calibri" panose="020F0502020204030204" pitchFamily="34" charset="0"/>
                <a:ea typeface="Times New Roman" panose="02020603050405020304" pitchFamily="18" charset="0"/>
              </a:rPr>
              <a:t> sistemą</a:t>
            </a:r>
            <a:endParaRPr lang="lt-LT" sz="2400" dirty="0"/>
          </a:p>
        </p:txBody>
      </p:sp>
    </p:spTree>
    <p:extLst>
      <p:ext uri="{BB962C8B-B14F-4D97-AF65-F5344CB8AC3E}">
        <p14:creationId xmlns:p14="http://schemas.microsoft.com/office/powerpoint/2010/main" val="390252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755" y="4572001"/>
            <a:ext cx="8358553" cy="792088"/>
          </a:xfrm>
        </p:spPr>
        <p:txBody>
          <a:bodyPr>
            <a:noAutofit/>
          </a:bodyPr>
          <a:lstStyle/>
          <a:p>
            <a:pPr algn="ctr"/>
            <a:r>
              <a:rPr lang="lt-LT" sz="2800" dirty="0">
                <a:solidFill>
                  <a:srgbClr val="C60A75"/>
                </a:solidFill>
              </a:rPr>
              <a:t>Siunčiant el. paštu ar per </a:t>
            </a:r>
            <a:r>
              <a:rPr lang="lt-LT" sz="2800" dirty="0" err="1">
                <a:solidFill>
                  <a:srgbClr val="C60A75"/>
                </a:solidFill>
              </a:rPr>
              <a:t>e.pristatymas</a:t>
            </a:r>
            <a:r>
              <a:rPr lang="lt-LT" sz="2800" dirty="0">
                <a:solidFill>
                  <a:srgbClr val="C60A75"/>
                </a:solidFill>
              </a:rPr>
              <a:t> aiškus ir trumpas laiško pavadinimas: </a:t>
            </a:r>
            <a:br>
              <a:rPr lang="lt-LT" sz="2800" dirty="0">
                <a:solidFill>
                  <a:srgbClr val="C60A75"/>
                </a:solidFill>
              </a:rPr>
            </a:br>
            <a:r>
              <a:rPr lang="lt-LT" sz="2800" b="1" dirty="0">
                <a:solidFill>
                  <a:srgbClr val="C60A75"/>
                </a:solidFill>
              </a:rPr>
              <a:t>413 paraiška (pareiškėjo pavadinimas) </a:t>
            </a:r>
          </a:p>
        </p:txBody>
      </p:sp>
      <p:sp>
        <p:nvSpPr>
          <p:cNvPr id="3" name="Subtitle 2"/>
          <p:cNvSpPr>
            <a:spLocks noGrp="1"/>
          </p:cNvSpPr>
          <p:nvPr>
            <p:ph type="subTitle" idx="1"/>
          </p:nvPr>
        </p:nvSpPr>
        <p:spPr>
          <a:xfrm>
            <a:off x="449086" y="1390661"/>
            <a:ext cx="7200800" cy="3181340"/>
          </a:xfrm>
        </p:spPr>
        <p:txBody>
          <a:bodyPr>
            <a:normAutofit fontScale="92500" lnSpcReduction="10000"/>
          </a:bodyPr>
          <a:lstStyle/>
          <a:p>
            <a:pPr algn="just">
              <a:spcAft>
                <a:spcPts val="600"/>
              </a:spcAft>
              <a:buFont typeface="Arial" pitchFamily="34" charset="0"/>
              <a:buChar char="•"/>
            </a:pPr>
            <a:r>
              <a:rPr lang="lt-LT" sz="2000" dirty="0">
                <a:solidFill>
                  <a:schemeClr val="tx1"/>
                </a:solidFill>
                <a:cs typeface="Times New Roman" pitchFamily="18" charset="0"/>
              </a:rPr>
              <a:t> tvarkingai susegta į segtuvus kietais viršeliais;</a:t>
            </a:r>
          </a:p>
          <a:p>
            <a:pPr algn="just">
              <a:spcAft>
                <a:spcPts val="600"/>
              </a:spcAft>
              <a:buFont typeface="Arial" pitchFamily="34" charset="0"/>
              <a:buChar char="•"/>
            </a:pPr>
            <a:r>
              <a:rPr lang="lt-LT" sz="2000" dirty="0">
                <a:solidFill>
                  <a:schemeClr val="tx1"/>
                </a:solidFill>
                <a:cs typeface="Times New Roman" pitchFamily="18" charset="0"/>
              </a:rPr>
              <a:t> užpildyta lietuvių kalba;</a:t>
            </a:r>
          </a:p>
          <a:p>
            <a:pPr algn="just">
              <a:spcAft>
                <a:spcPts val="600"/>
              </a:spcAft>
              <a:buFont typeface="Arial" pitchFamily="34" charset="0"/>
              <a:buChar char="•"/>
            </a:pPr>
            <a:r>
              <a:rPr lang="lt-LT" sz="2000" dirty="0">
                <a:solidFill>
                  <a:schemeClr val="tx1"/>
                </a:solidFill>
                <a:cs typeface="Times New Roman" pitchFamily="18" charset="0"/>
              </a:rPr>
              <a:t> ant voko/lydraščio nurodoma:</a:t>
            </a:r>
          </a:p>
          <a:p>
            <a:pPr algn="just">
              <a:spcAft>
                <a:spcPts val="600"/>
              </a:spcAft>
            </a:pPr>
            <a:r>
              <a:rPr lang="lt-LT" sz="2000" dirty="0">
                <a:solidFill>
                  <a:schemeClr val="tx1"/>
                </a:solidFill>
                <a:cs typeface="Times New Roman" pitchFamily="18" charset="0"/>
              </a:rPr>
              <a:t>- pareiškėjo pavadinimas;</a:t>
            </a:r>
          </a:p>
          <a:p>
            <a:pPr algn="just">
              <a:spcAft>
                <a:spcPts val="600"/>
              </a:spcAft>
            </a:pPr>
            <a:r>
              <a:rPr lang="lt-LT" sz="2000" dirty="0">
                <a:solidFill>
                  <a:schemeClr val="tx1"/>
                </a:solidFill>
                <a:cs typeface="Times New Roman" pitchFamily="18" charset="0"/>
              </a:rPr>
              <a:t>- pareiškėjo adresas;</a:t>
            </a:r>
          </a:p>
          <a:p>
            <a:pPr algn="just">
              <a:spcAft>
                <a:spcPts val="600"/>
              </a:spcAft>
            </a:pPr>
            <a:r>
              <a:rPr lang="lt-LT" sz="2000" dirty="0">
                <a:solidFill>
                  <a:schemeClr val="tx1"/>
                </a:solidFill>
                <a:cs typeface="Times New Roman" pitchFamily="18" charset="0"/>
              </a:rPr>
              <a:t>- priemonė, pagal kurią teikiama paraiška -</a:t>
            </a:r>
          </a:p>
          <a:p>
            <a:pPr algn="just">
              <a:spcAft>
                <a:spcPts val="600"/>
              </a:spcAft>
            </a:pPr>
            <a:r>
              <a:rPr lang="lt-LT" sz="2000" dirty="0">
                <a:solidFill>
                  <a:srgbClr val="C60A75"/>
                </a:solidFill>
              </a:rPr>
              <a:t>08.3.1-ESFA-K-413 „Socialinę atskirtį patiriančių asmenų integracija į darbo rinką“ </a:t>
            </a:r>
            <a:endParaRPr lang="lt-LT" sz="2000" dirty="0">
              <a:solidFill>
                <a:srgbClr val="C60A75"/>
              </a:solidFill>
              <a:cs typeface="Times New Roman" pitchFamily="18" charset="0"/>
            </a:endParaRPr>
          </a:p>
          <a:p>
            <a:pPr algn="just">
              <a:buFont typeface="Arial" pitchFamily="34" charset="0"/>
              <a:buChar char="•"/>
            </a:pPr>
            <a:endParaRPr lang="lt-LT" sz="2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155" y="1390661"/>
            <a:ext cx="1847462" cy="2255520"/>
          </a:xfrm>
          <a:prstGeom prst="rect">
            <a:avLst/>
          </a:prstGeom>
        </p:spPr>
      </p:pic>
      <p:sp>
        <p:nvSpPr>
          <p:cNvPr id="5" name="Title 1">
            <a:extLst>
              <a:ext uri="{FF2B5EF4-FFF2-40B4-BE49-F238E27FC236}">
                <a16:creationId xmlns:a16="http://schemas.microsoft.com/office/drawing/2014/main" id="{740BEC7A-3D37-4731-8B2A-E459C206CFBE}"/>
              </a:ext>
            </a:extLst>
          </p:cNvPr>
          <p:cNvSpPr txBox="1">
            <a:spLocks/>
          </p:cNvSpPr>
          <p:nvPr/>
        </p:nvSpPr>
        <p:spPr>
          <a:xfrm>
            <a:off x="433755" y="404288"/>
            <a:ext cx="8736036" cy="792088"/>
          </a:xfrm>
          <a:prstGeom prst="rect">
            <a:avLst/>
          </a:prstGeom>
        </p:spPr>
        <p:txBody>
          <a:bodyPr vert="horz" lIns="91440" tIns="45720" rIns="91440" bIns="45720" rtlCol="0" anchor="t" anchorCtr="0">
            <a:normAutofit fontScale="82500" lnSpcReduction="20000"/>
          </a:bodyPr>
          <a:lstStyle>
            <a:lvl1pPr algn="l" defTabSz="914400" rtl="0" eaLnBrk="1" latinLnBrk="0" hangingPunct="1">
              <a:spcBef>
                <a:spcPct val="0"/>
              </a:spcBef>
              <a:buNone/>
              <a:defRPr sz="3300" b="0" kern="1200">
                <a:solidFill>
                  <a:srgbClr val="990033"/>
                </a:solidFill>
                <a:latin typeface="+mj-lt"/>
                <a:ea typeface="+mj-ea"/>
                <a:cs typeface="+mj-cs"/>
              </a:defRPr>
            </a:lvl1pPr>
          </a:lstStyle>
          <a:p>
            <a:pPr algn="ctr"/>
            <a:r>
              <a:rPr lang="lt-LT" b="1" dirty="0">
                <a:solidFill>
                  <a:srgbClr val="C60A75"/>
                </a:solidFill>
                <a:cs typeface="Times New Roman" pitchFamily="18" charset="0"/>
              </a:rPr>
              <a:t>Bendrieji reikalavimai teikiant popierinę paraišką:</a:t>
            </a:r>
            <a:endParaRPr lang="lt-LT" b="1" dirty="0">
              <a:solidFill>
                <a:srgbClr val="C60A75"/>
              </a:solidFill>
            </a:endParaRPr>
          </a:p>
        </p:txBody>
      </p:sp>
    </p:spTree>
    <p:extLst>
      <p:ext uri="{BB962C8B-B14F-4D97-AF65-F5344CB8AC3E}">
        <p14:creationId xmlns:p14="http://schemas.microsoft.com/office/powerpoint/2010/main" val="145146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4936" y="427382"/>
            <a:ext cx="5905061" cy="792088"/>
          </a:xfrm>
        </p:spPr>
        <p:txBody>
          <a:bodyPr>
            <a:normAutofit fontScale="90000"/>
          </a:bodyPr>
          <a:lstStyle/>
          <a:p>
            <a:pPr algn="ctr"/>
            <a:r>
              <a:rPr lang="lt-LT" dirty="0">
                <a:solidFill>
                  <a:srgbClr val="C60A75"/>
                </a:solidFill>
                <a:latin typeface="+mn-lt"/>
                <a:cs typeface="Times New Roman" pitchFamily="18" charset="0"/>
              </a:rPr>
              <a:t>Paraiška ir jos el. versija elektroninėje laikmenoje turi būti pateikta adresu: </a:t>
            </a:r>
            <a:br>
              <a:rPr lang="lt-LT" i="1" dirty="0">
                <a:latin typeface="Times New Roman" pitchFamily="18" charset="0"/>
                <a:cs typeface="Times New Roman" pitchFamily="18" charset="0"/>
              </a:rPr>
            </a:br>
            <a:endParaRPr lang="lt-LT" dirty="0"/>
          </a:p>
        </p:txBody>
      </p:sp>
      <p:sp>
        <p:nvSpPr>
          <p:cNvPr id="3" name="Subtitle 2"/>
          <p:cNvSpPr>
            <a:spLocks noGrp="1"/>
          </p:cNvSpPr>
          <p:nvPr>
            <p:ph type="subTitle" idx="1"/>
          </p:nvPr>
        </p:nvSpPr>
        <p:spPr>
          <a:xfrm>
            <a:off x="971600" y="2047164"/>
            <a:ext cx="7200800" cy="3548418"/>
          </a:xfrm>
        </p:spPr>
        <p:txBody>
          <a:bodyPr>
            <a:normAutofit/>
          </a:bodyPr>
          <a:lstStyle/>
          <a:p>
            <a:pPr algn="ctr"/>
            <a:r>
              <a:rPr lang="lt-LT" sz="2400" b="1" i="1" dirty="0">
                <a:solidFill>
                  <a:schemeClr val="tx1"/>
                </a:solidFill>
              </a:rPr>
              <a:t>Europos socialinio fondo agentūra</a:t>
            </a:r>
            <a:endParaRPr lang="lt-LT" sz="2400" b="1" dirty="0">
              <a:solidFill>
                <a:schemeClr val="tx1"/>
              </a:solidFill>
            </a:endParaRPr>
          </a:p>
          <a:p>
            <a:pPr algn="ctr"/>
            <a:r>
              <a:rPr lang="lt-LT" sz="2400" b="1" i="1" dirty="0">
                <a:solidFill>
                  <a:schemeClr val="tx1"/>
                </a:solidFill>
              </a:rPr>
              <a:t>Gynėjų g. 16, LT-01109 Vilnius </a:t>
            </a:r>
          </a:p>
          <a:p>
            <a:pPr algn="ctr"/>
            <a:r>
              <a:rPr lang="lt-LT" sz="2000" b="1" i="1" dirty="0">
                <a:solidFill>
                  <a:schemeClr val="tx1"/>
                </a:solidFill>
              </a:rPr>
              <a:t>Verslo centro „Vertas“ 2-as aukštas</a:t>
            </a:r>
          </a:p>
        </p:txBody>
      </p:sp>
      <p:pic>
        <p:nvPicPr>
          <p:cNvPr id="4" name="Picture 2" descr="Y:\Agentura\Kita informacija\Agenturos archyvas\Nuotraukų archyvas\Metinei ataskaitai\siaip atributai\vokai.JPG"/>
          <p:cNvPicPr>
            <a:picLocks noChangeAspect="1" noChangeArrowheads="1"/>
          </p:cNvPicPr>
          <p:nvPr/>
        </p:nvPicPr>
        <p:blipFill>
          <a:blip r:embed="rId2" cstate="print"/>
          <a:srcRect/>
          <a:stretch>
            <a:fillRect/>
          </a:stretch>
        </p:blipFill>
        <p:spPr bwMode="auto">
          <a:xfrm>
            <a:off x="2539180" y="3443196"/>
            <a:ext cx="3836574" cy="2422038"/>
          </a:xfrm>
          <a:prstGeom prst="rect">
            <a:avLst/>
          </a:prstGeom>
          <a:noFill/>
        </p:spPr>
      </p:pic>
    </p:spTree>
    <p:extLst>
      <p:ext uri="{BB962C8B-B14F-4D97-AF65-F5344CB8AC3E}">
        <p14:creationId xmlns:p14="http://schemas.microsoft.com/office/powerpoint/2010/main" val="410587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C9CD-1BB6-43D9-AC8C-0BC1D278E72E}"/>
              </a:ext>
            </a:extLst>
          </p:cNvPr>
          <p:cNvSpPr>
            <a:spLocks noGrp="1"/>
          </p:cNvSpPr>
          <p:nvPr>
            <p:ph type="ctrTitle"/>
          </p:nvPr>
        </p:nvSpPr>
        <p:spPr/>
        <p:txBody>
          <a:bodyPr/>
          <a:lstStyle/>
          <a:p>
            <a:pPr algn="ctr"/>
            <a:r>
              <a:rPr lang="lt-LT" dirty="0">
                <a:solidFill>
                  <a:srgbClr val="C60A75"/>
                </a:solidFill>
              </a:rPr>
              <a:t>Paraiškos forma</a:t>
            </a:r>
          </a:p>
        </p:txBody>
      </p:sp>
      <p:sp>
        <p:nvSpPr>
          <p:cNvPr id="4" name="Subtitle 2">
            <a:extLst>
              <a:ext uri="{FF2B5EF4-FFF2-40B4-BE49-F238E27FC236}">
                <a16:creationId xmlns:a16="http://schemas.microsoft.com/office/drawing/2014/main" id="{A62A18C9-997D-488E-BDAF-F51226B2F959}"/>
              </a:ext>
            </a:extLst>
          </p:cNvPr>
          <p:cNvSpPr txBox="1">
            <a:spLocks/>
          </p:cNvSpPr>
          <p:nvPr/>
        </p:nvSpPr>
        <p:spPr>
          <a:xfrm>
            <a:off x="1066850" y="1478860"/>
            <a:ext cx="7200800" cy="416434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lt-LT" sz="2800" dirty="0">
                <a:solidFill>
                  <a:schemeClr val="tx1"/>
                </a:solidFill>
              </a:rPr>
              <a:t>SFMIS sugeneruota aktuali paraiškos forma ir partnerio deklaracija (-jos) suformuotos PDF formatu</a:t>
            </a:r>
          </a:p>
          <a:p>
            <a:pPr algn="ctr"/>
            <a:endParaRPr lang="lt-LT" sz="1000" i="1" dirty="0">
              <a:solidFill>
                <a:schemeClr val="tx1"/>
              </a:solidFill>
            </a:endParaRPr>
          </a:p>
          <a:p>
            <a:pPr algn="ctr"/>
            <a:r>
              <a:rPr lang="lt-LT" sz="2000" i="1" dirty="0">
                <a:solidFill>
                  <a:srgbClr val="C60A75"/>
                </a:solidFill>
              </a:rPr>
              <a:t>http://www.esinvesticijos.lt/lt/dokumentai/is-dalies-uzpildyta-priemones-socialine-atskirti-patirianciu-asmenu-integracija-i-darbo-rinka-paraiskos-forma-1</a:t>
            </a:r>
          </a:p>
          <a:p>
            <a:pPr algn="ctr"/>
            <a:endParaRPr lang="lt-LT" sz="2000" b="1" i="1" dirty="0">
              <a:solidFill>
                <a:schemeClr val="tx1"/>
              </a:solidFill>
            </a:endParaRPr>
          </a:p>
          <a:p>
            <a:pPr algn="ctr"/>
            <a:endParaRPr lang="lt-LT" sz="2000" b="1" i="1" dirty="0">
              <a:solidFill>
                <a:schemeClr val="tx1"/>
              </a:solidFill>
            </a:endParaRPr>
          </a:p>
          <a:p>
            <a:pPr algn="ctr"/>
            <a:endParaRPr lang="lt-LT" sz="2000" b="1" i="1" dirty="0">
              <a:solidFill>
                <a:schemeClr val="tx1"/>
              </a:solidFill>
            </a:endParaRPr>
          </a:p>
        </p:txBody>
      </p:sp>
      <p:pic>
        <p:nvPicPr>
          <p:cNvPr id="5" name="Graphic 4" descr="Document">
            <a:extLst>
              <a:ext uri="{FF2B5EF4-FFF2-40B4-BE49-F238E27FC236}">
                <a16:creationId xmlns:a16="http://schemas.microsoft.com/office/drawing/2014/main" id="{1134AA03-E464-44F1-A8DC-35BF66B73E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16923" y="4107244"/>
            <a:ext cx="2110154" cy="1674055"/>
          </a:xfrm>
          <a:prstGeom prst="rect">
            <a:avLst/>
          </a:prstGeom>
        </p:spPr>
      </p:pic>
    </p:spTree>
    <p:extLst>
      <p:ext uri="{BB962C8B-B14F-4D97-AF65-F5344CB8AC3E}">
        <p14:creationId xmlns:p14="http://schemas.microsoft.com/office/powerpoint/2010/main" val="334498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29D13-2562-49B2-A48D-9BA886180A7A}"/>
              </a:ext>
            </a:extLst>
          </p:cNvPr>
          <p:cNvSpPr>
            <a:spLocks noGrp="1"/>
          </p:cNvSpPr>
          <p:nvPr>
            <p:ph type="ctrTitle"/>
          </p:nvPr>
        </p:nvSpPr>
        <p:spPr>
          <a:xfrm>
            <a:off x="315643" y="205679"/>
            <a:ext cx="8243667" cy="841244"/>
          </a:xfrm>
        </p:spPr>
        <p:txBody>
          <a:bodyPr>
            <a:normAutofit/>
          </a:bodyPr>
          <a:lstStyle/>
          <a:p>
            <a:pPr algn="ctr"/>
            <a:r>
              <a:rPr lang="lt-LT" sz="3200" dirty="0">
                <a:solidFill>
                  <a:srgbClr val="C60A75"/>
                </a:solidFill>
                <a:cs typeface="Times New Roman" pitchFamily="18" charset="0"/>
              </a:rPr>
              <a:t>Paraiškos priedai</a:t>
            </a:r>
          </a:p>
        </p:txBody>
      </p:sp>
      <p:sp>
        <p:nvSpPr>
          <p:cNvPr id="5" name="Rectangle 4">
            <a:extLst>
              <a:ext uri="{FF2B5EF4-FFF2-40B4-BE49-F238E27FC236}">
                <a16:creationId xmlns:a16="http://schemas.microsoft.com/office/drawing/2014/main" id="{6ECF072E-05C7-4A8C-8A52-EBE4229CAB11}"/>
              </a:ext>
            </a:extLst>
          </p:cNvPr>
          <p:cNvSpPr/>
          <p:nvPr/>
        </p:nvSpPr>
        <p:spPr>
          <a:xfrm>
            <a:off x="2800945" y="1800225"/>
            <a:ext cx="5906956" cy="10505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2000" dirty="0">
                <a:solidFill>
                  <a:schemeClr val="bg1"/>
                </a:solidFill>
              </a:rPr>
              <a:t>NVO (Aprašo 5 priedas)</a:t>
            </a:r>
          </a:p>
          <a:p>
            <a:pPr marL="285750" indent="-285750">
              <a:buFont typeface="Arial" panose="020B0604020202020204" pitchFamily="34" charset="0"/>
              <a:buChar char="•"/>
            </a:pPr>
            <a:r>
              <a:rPr lang="lt-LT" sz="2000" dirty="0">
                <a:solidFill>
                  <a:schemeClr val="bg1"/>
                </a:solidFill>
              </a:rPr>
              <a:t>Partnerio</a:t>
            </a:r>
          </a:p>
          <a:p>
            <a:pPr marL="285750" indent="-285750">
              <a:buFont typeface="Arial" panose="020B0604020202020204" pitchFamily="34" charset="0"/>
              <a:buChar char="•"/>
            </a:pPr>
            <a:r>
              <a:rPr lang="lt-LT" sz="2000" dirty="0">
                <a:solidFill>
                  <a:schemeClr val="bg1"/>
                </a:solidFill>
              </a:rPr>
              <a:t>Vienos įmonės</a:t>
            </a:r>
          </a:p>
        </p:txBody>
      </p:sp>
      <p:sp>
        <p:nvSpPr>
          <p:cNvPr id="6" name="Rectangle 5">
            <a:extLst>
              <a:ext uri="{FF2B5EF4-FFF2-40B4-BE49-F238E27FC236}">
                <a16:creationId xmlns:a16="http://schemas.microsoft.com/office/drawing/2014/main" id="{C9B79F87-7CFF-4999-BE63-6546C88B9A33}"/>
              </a:ext>
            </a:extLst>
          </p:cNvPr>
          <p:cNvSpPr/>
          <p:nvPr/>
        </p:nvSpPr>
        <p:spPr>
          <a:xfrm>
            <a:off x="2800946" y="2850759"/>
            <a:ext cx="5906955" cy="903148"/>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2000" dirty="0">
                <a:solidFill>
                  <a:schemeClr val="bg1"/>
                </a:solidFill>
              </a:rPr>
              <a:t>PVM</a:t>
            </a:r>
          </a:p>
          <a:p>
            <a:pPr marL="285750" indent="-285750">
              <a:buFont typeface="Arial" panose="020B0604020202020204" pitchFamily="34" charset="0"/>
              <a:buChar char="•"/>
            </a:pPr>
            <a:r>
              <a:rPr lang="lt-LT" sz="2000" dirty="0">
                <a:solidFill>
                  <a:schemeClr val="bg1"/>
                </a:solidFill>
              </a:rPr>
              <a:t>Dėl atitikties ūkio subjekto sąvokai </a:t>
            </a:r>
          </a:p>
        </p:txBody>
      </p:sp>
      <p:sp>
        <p:nvSpPr>
          <p:cNvPr id="8" name="Rectangle 7">
            <a:extLst>
              <a:ext uri="{FF2B5EF4-FFF2-40B4-BE49-F238E27FC236}">
                <a16:creationId xmlns:a16="http://schemas.microsoft.com/office/drawing/2014/main" id="{13E46902-EB23-4833-A597-6E57EB5FB0D1}"/>
              </a:ext>
            </a:extLst>
          </p:cNvPr>
          <p:cNvSpPr/>
          <p:nvPr/>
        </p:nvSpPr>
        <p:spPr>
          <a:xfrm>
            <a:off x="2800947" y="1152151"/>
            <a:ext cx="5906954" cy="648074"/>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2000" dirty="0">
                <a:solidFill>
                  <a:schemeClr val="bg1"/>
                </a:solidFill>
              </a:rPr>
              <a:t>Aprašo 3 priedo formą </a:t>
            </a:r>
          </a:p>
        </p:txBody>
      </p:sp>
      <p:sp>
        <p:nvSpPr>
          <p:cNvPr id="9" name="Rectangle 8">
            <a:extLst>
              <a:ext uri="{FF2B5EF4-FFF2-40B4-BE49-F238E27FC236}">
                <a16:creationId xmlns:a16="http://schemas.microsoft.com/office/drawing/2014/main" id="{257EA2E2-94D6-4108-BF84-CC29552BBE54}"/>
              </a:ext>
            </a:extLst>
          </p:cNvPr>
          <p:cNvSpPr/>
          <p:nvPr/>
        </p:nvSpPr>
        <p:spPr>
          <a:xfrm>
            <a:off x="2800945" y="3821753"/>
            <a:ext cx="5906955" cy="982688"/>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t-LT" sz="2000" dirty="0">
                <a:solidFill>
                  <a:schemeClr val="bg1"/>
                </a:solidFill>
              </a:rPr>
              <a:t>Jungtinės veiklos (jeigu projektą numatyta įgyvendinti su partneriais)</a:t>
            </a:r>
          </a:p>
        </p:txBody>
      </p:sp>
      <p:sp>
        <p:nvSpPr>
          <p:cNvPr id="10" name="Rectangle 9">
            <a:extLst>
              <a:ext uri="{FF2B5EF4-FFF2-40B4-BE49-F238E27FC236}">
                <a16:creationId xmlns:a16="http://schemas.microsoft.com/office/drawing/2014/main" id="{3B242C81-0021-4F51-923B-D7F2A93166FF}"/>
              </a:ext>
            </a:extLst>
          </p:cNvPr>
          <p:cNvSpPr/>
          <p:nvPr/>
        </p:nvSpPr>
        <p:spPr>
          <a:xfrm>
            <a:off x="2800945" y="4844814"/>
            <a:ext cx="5906955" cy="6373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lt-LT" sz="2000" dirty="0"/>
              <a:t>Pagrindžiantys Aprašo 3 priedo 4.1 p. informaciją</a:t>
            </a:r>
          </a:p>
        </p:txBody>
      </p:sp>
      <p:sp>
        <p:nvSpPr>
          <p:cNvPr id="11" name="Rectangle 10">
            <a:extLst>
              <a:ext uri="{FF2B5EF4-FFF2-40B4-BE49-F238E27FC236}">
                <a16:creationId xmlns:a16="http://schemas.microsoft.com/office/drawing/2014/main" id="{976961B6-82C9-44C5-A0F8-F1D2FC3C1E0A}"/>
              </a:ext>
            </a:extLst>
          </p:cNvPr>
          <p:cNvSpPr/>
          <p:nvPr/>
        </p:nvSpPr>
        <p:spPr>
          <a:xfrm>
            <a:off x="464234" y="1831176"/>
            <a:ext cx="1997612" cy="10195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Deklaracijos</a:t>
            </a:r>
          </a:p>
        </p:txBody>
      </p:sp>
      <p:sp>
        <p:nvSpPr>
          <p:cNvPr id="12" name="Rectangle 11">
            <a:extLst>
              <a:ext uri="{FF2B5EF4-FFF2-40B4-BE49-F238E27FC236}">
                <a16:creationId xmlns:a16="http://schemas.microsoft.com/office/drawing/2014/main" id="{420BA062-C016-42A7-AD7B-8DF47D6A56BD}"/>
              </a:ext>
            </a:extLst>
          </p:cNvPr>
          <p:cNvSpPr/>
          <p:nvPr/>
        </p:nvSpPr>
        <p:spPr>
          <a:xfrm>
            <a:off x="464234" y="2853575"/>
            <a:ext cx="1997611" cy="897516"/>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Klausimynai</a:t>
            </a:r>
          </a:p>
        </p:txBody>
      </p:sp>
      <p:sp>
        <p:nvSpPr>
          <p:cNvPr id="14" name="Rectangle 13">
            <a:extLst>
              <a:ext uri="{FF2B5EF4-FFF2-40B4-BE49-F238E27FC236}">
                <a16:creationId xmlns:a16="http://schemas.microsoft.com/office/drawing/2014/main" id="{BC6C7AA1-72EC-4EFD-BA9F-3854246541E9}"/>
              </a:ext>
            </a:extLst>
          </p:cNvPr>
          <p:cNvSpPr/>
          <p:nvPr/>
        </p:nvSpPr>
        <p:spPr>
          <a:xfrm>
            <a:off x="464234" y="3806608"/>
            <a:ext cx="1997611" cy="982689"/>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bg1"/>
                </a:solidFill>
              </a:rPr>
              <a:t>Sutartys</a:t>
            </a:r>
          </a:p>
        </p:txBody>
      </p:sp>
      <p:sp>
        <p:nvSpPr>
          <p:cNvPr id="15" name="Rectangle 14">
            <a:extLst>
              <a:ext uri="{FF2B5EF4-FFF2-40B4-BE49-F238E27FC236}">
                <a16:creationId xmlns:a16="http://schemas.microsoft.com/office/drawing/2014/main" id="{B76DE757-FF9F-48E6-BBC0-7F90B681BEDF}"/>
              </a:ext>
            </a:extLst>
          </p:cNvPr>
          <p:cNvSpPr/>
          <p:nvPr/>
        </p:nvSpPr>
        <p:spPr>
          <a:xfrm>
            <a:off x="464234" y="4844814"/>
            <a:ext cx="1997611" cy="6373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Dokumentai</a:t>
            </a:r>
          </a:p>
        </p:txBody>
      </p:sp>
      <p:sp>
        <p:nvSpPr>
          <p:cNvPr id="16" name="Rectangle 15">
            <a:extLst>
              <a:ext uri="{FF2B5EF4-FFF2-40B4-BE49-F238E27FC236}">
                <a16:creationId xmlns:a16="http://schemas.microsoft.com/office/drawing/2014/main" id="{87C5867E-921A-444C-8B93-6E99A23661D8}"/>
              </a:ext>
            </a:extLst>
          </p:cNvPr>
          <p:cNvSpPr/>
          <p:nvPr/>
        </p:nvSpPr>
        <p:spPr>
          <a:xfrm>
            <a:off x="464234" y="1144423"/>
            <a:ext cx="1997611" cy="655802"/>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bg1"/>
                </a:solidFill>
              </a:rPr>
              <a:t>Formos</a:t>
            </a:r>
          </a:p>
        </p:txBody>
      </p:sp>
    </p:spTree>
    <p:extLst>
      <p:ext uri="{BB962C8B-B14F-4D97-AF65-F5344CB8AC3E}">
        <p14:creationId xmlns:p14="http://schemas.microsoft.com/office/powerpoint/2010/main" val="12779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602711-9E0E-4F1B-AFFB-B45D896454C8}"/>
              </a:ext>
            </a:extLst>
          </p:cNvPr>
          <p:cNvSpPr>
            <a:spLocks noGrp="1"/>
          </p:cNvSpPr>
          <p:nvPr>
            <p:ph type="ctrTitle"/>
          </p:nvPr>
        </p:nvSpPr>
        <p:spPr>
          <a:xfrm>
            <a:off x="962075" y="215305"/>
            <a:ext cx="7200800" cy="792088"/>
          </a:xfrm>
        </p:spPr>
        <p:txBody>
          <a:bodyPr>
            <a:normAutofit fontScale="90000"/>
          </a:bodyPr>
          <a:lstStyle/>
          <a:p>
            <a:pPr algn="ctr"/>
            <a:r>
              <a:rPr lang="lt-LT" sz="3200" dirty="0">
                <a:solidFill>
                  <a:srgbClr val="C60A75"/>
                </a:solidFill>
                <a:cs typeface="Times New Roman" pitchFamily="18" charset="0"/>
              </a:rPr>
              <a:t>Paraiškos priedai, jei siekiama gauti prioritetinių balų</a:t>
            </a:r>
          </a:p>
        </p:txBody>
      </p:sp>
      <p:sp>
        <p:nvSpPr>
          <p:cNvPr id="5" name="Rectangle 4">
            <a:extLst>
              <a:ext uri="{FF2B5EF4-FFF2-40B4-BE49-F238E27FC236}">
                <a16:creationId xmlns:a16="http://schemas.microsoft.com/office/drawing/2014/main" id="{E1E2AE38-EB68-43C1-B59B-AD1BAD11EBD2}"/>
              </a:ext>
            </a:extLst>
          </p:cNvPr>
          <p:cNvSpPr/>
          <p:nvPr/>
        </p:nvSpPr>
        <p:spPr>
          <a:xfrm>
            <a:off x="264210" y="1363497"/>
            <a:ext cx="1745564" cy="1819276"/>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bg1"/>
                </a:solidFill>
              </a:rPr>
              <a:t>Sutartys</a:t>
            </a:r>
          </a:p>
        </p:txBody>
      </p:sp>
      <p:sp>
        <p:nvSpPr>
          <p:cNvPr id="6" name="Rectangle 5">
            <a:extLst>
              <a:ext uri="{FF2B5EF4-FFF2-40B4-BE49-F238E27FC236}">
                <a16:creationId xmlns:a16="http://schemas.microsoft.com/office/drawing/2014/main" id="{F2AD1C5A-D06A-4EFA-A0DD-2748E39F5E3E}"/>
              </a:ext>
            </a:extLst>
          </p:cNvPr>
          <p:cNvSpPr/>
          <p:nvPr/>
        </p:nvSpPr>
        <p:spPr>
          <a:xfrm>
            <a:off x="2095499" y="1363497"/>
            <a:ext cx="6858001" cy="1819276"/>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lt-LT" sz="1600" dirty="0"/>
              <a:t>jungtinės veiklos arba bendradarbiavimo su visomis tų teritorijų, kuriose planuojama vykdyti projekto veiklas, savivaldybių administracijomis ar Socialinių paslaugų centrais;</a:t>
            </a:r>
          </a:p>
          <a:p>
            <a:pPr marL="342900" indent="-342900" algn="just">
              <a:buFont typeface="Arial" panose="020B0604020202020204" pitchFamily="34" charset="0"/>
              <a:buChar char="•"/>
            </a:pPr>
            <a:r>
              <a:rPr lang="lt-LT" sz="1600" dirty="0"/>
              <a:t>pareiškėjo ir teritorinės darbo biržos bendradarbiavimo arba Lietuvos darbo biržos ir skėtinės nevyriausybinės organizacijos bendradarbiavimo;</a:t>
            </a:r>
          </a:p>
        </p:txBody>
      </p:sp>
      <p:sp>
        <p:nvSpPr>
          <p:cNvPr id="7" name="Rectangle 6">
            <a:extLst>
              <a:ext uri="{FF2B5EF4-FFF2-40B4-BE49-F238E27FC236}">
                <a16:creationId xmlns:a16="http://schemas.microsoft.com/office/drawing/2014/main" id="{9FE21706-6142-4B76-9DC3-488050921414}"/>
              </a:ext>
            </a:extLst>
          </p:cNvPr>
          <p:cNvSpPr/>
          <p:nvPr/>
        </p:nvSpPr>
        <p:spPr>
          <a:xfrm>
            <a:off x="264208" y="3391535"/>
            <a:ext cx="1745565" cy="560554"/>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bg1"/>
                </a:solidFill>
              </a:rPr>
              <a:t>Dokumentai</a:t>
            </a:r>
          </a:p>
        </p:txBody>
      </p:sp>
      <p:sp>
        <p:nvSpPr>
          <p:cNvPr id="8" name="Rectangle 7">
            <a:extLst>
              <a:ext uri="{FF2B5EF4-FFF2-40B4-BE49-F238E27FC236}">
                <a16:creationId xmlns:a16="http://schemas.microsoft.com/office/drawing/2014/main" id="{ABF4E957-EF89-42E5-9BB1-F2D2C9D96000}"/>
              </a:ext>
            </a:extLst>
          </p:cNvPr>
          <p:cNvSpPr/>
          <p:nvPr/>
        </p:nvSpPr>
        <p:spPr>
          <a:xfrm>
            <a:off x="2095499" y="3391537"/>
            <a:ext cx="6858001" cy="560552"/>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lt-LT" dirty="0"/>
              <a:t>disponavimą patalpomis pagrindžiantys dokumentai </a:t>
            </a:r>
            <a:endParaRPr lang="lt-LT" sz="1600" dirty="0"/>
          </a:p>
        </p:txBody>
      </p:sp>
      <p:sp>
        <p:nvSpPr>
          <p:cNvPr id="9" name="Rectangle 8">
            <a:extLst>
              <a:ext uri="{FF2B5EF4-FFF2-40B4-BE49-F238E27FC236}">
                <a16:creationId xmlns:a16="http://schemas.microsoft.com/office/drawing/2014/main" id="{3D493B26-AC19-4F09-AEC8-9A6266091A46}"/>
              </a:ext>
            </a:extLst>
          </p:cNvPr>
          <p:cNvSpPr/>
          <p:nvPr/>
        </p:nvSpPr>
        <p:spPr>
          <a:xfrm>
            <a:off x="264210" y="4234206"/>
            <a:ext cx="1745564" cy="1328397"/>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solidFill>
                  <a:schemeClr val="bg1"/>
                </a:solidFill>
              </a:rPr>
              <a:t>Finansiniai dokumentai</a:t>
            </a:r>
          </a:p>
        </p:txBody>
      </p:sp>
      <p:sp>
        <p:nvSpPr>
          <p:cNvPr id="10" name="Rectangle 9">
            <a:extLst>
              <a:ext uri="{FF2B5EF4-FFF2-40B4-BE49-F238E27FC236}">
                <a16:creationId xmlns:a16="http://schemas.microsoft.com/office/drawing/2014/main" id="{74FF11ED-F87B-4F21-AECC-B1D66D1CD9C9}"/>
              </a:ext>
            </a:extLst>
          </p:cNvPr>
          <p:cNvSpPr/>
          <p:nvPr/>
        </p:nvSpPr>
        <p:spPr>
          <a:xfrm>
            <a:off x="2095499" y="4234206"/>
            <a:ext cx="6858001" cy="1343768"/>
          </a:xfrm>
          <a:prstGeom prst="rect">
            <a:avLst/>
          </a:prstGeom>
          <a:solidFill>
            <a:srgbClr val="528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lt-LT" dirty="0"/>
              <a:t>pareiškėjo finansinės atskaitomybės dokumentų už 2014–2016 metus kopijos;</a:t>
            </a:r>
          </a:p>
          <a:p>
            <a:pPr marL="342900" indent="-342900" algn="just">
              <a:buFont typeface="Arial" panose="020B0604020202020204" pitchFamily="34" charset="0"/>
              <a:buChar char="•"/>
            </a:pPr>
            <a:r>
              <a:rPr lang="lt-LT" dirty="0"/>
              <a:t>pareiškėjo finansinių ataskaitų už 2014 ir (arba) 2015 ir (arba) 2016 metus audito išvados</a:t>
            </a:r>
          </a:p>
          <a:p>
            <a:pPr marL="342900" indent="-342900" algn="just">
              <a:buFont typeface="Arial" panose="020B0604020202020204" pitchFamily="34" charset="0"/>
              <a:buChar char="•"/>
            </a:pPr>
            <a:endParaRPr lang="lt-LT" sz="1600" dirty="0"/>
          </a:p>
        </p:txBody>
      </p:sp>
    </p:spTree>
    <p:extLst>
      <p:ext uri="{BB962C8B-B14F-4D97-AF65-F5344CB8AC3E}">
        <p14:creationId xmlns:p14="http://schemas.microsoft.com/office/powerpoint/2010/main" val="218049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BF2C0549770E41820CCE7C91006E32" ma:contentTypeVersion="0" ma:contentTypeDescription="Create a new document." ma:contentTypeScope="" ma:versionID="604a825287c2a3580fb5172cd9d0bb9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8CA579-27D7-4D2E-88C1-98C7E1A3D344}">
  <ds:schemaRefs>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7E1D7B12-FD29-44AB-8465-83520EA3C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53646F1-D9B7-4203-A508-ED722EE312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2505</TotalTime>
  <Words>1141</Words>
  <Application>Microsoft Office PowerPoint</Application>
  <PresentationFormat>On-screen Show (4:3)</PresentationFormat>
  <Paragraphs>168</Paragraphs>
  <Slides>26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26</vt:i4>
      </vt:variant>
      <vt:variant>
        <vt:lpstr>Custom Shows</vt:lpstr>
      </vt:variant>
      <vt:variant>
        <vt:i4>2</vt:i4>
      </vt:variant>
    </vt:vector>
  </HeadingPairs>
  <TitlesOfParts>
    <vt:vector size="34" baseType="lpstr">
      <vt:lpstr>Arial</vt:lpstr>
      <vt:lpstr>Calibri</vt:lpstr>
      <vt:lpstr>Times New Roman</vt:lpstr>
      <vt:lpstr>Verdana</vt:lpstr>
      <vt:lpstr>Wingdings</vt:lpstr>
      <vt:lpstr>Office Theme</vt:lpstr>
      <vt:lpstr>Paraiškų vertinimo ir atrankos procesas</vt:lpstr>
      <vt:lpstr>PowerPoint Presentation</vt:lpstr>
      <vt:lpstr>Paraiškos pateikimo būdai</vt:lpstr>
      <vt:lpstr>Saugiu elektroniniu parašu pasirašytos paraiškos teikiamos:</vt:lpstr>
      <vt:lpstr>Siunčiant el. paštu ar per e.pristatymas aiškus ir trumpas laiško pavadinimas:  413 paraiška (pareiškėjo pavadinimas) </vt:lpstr>
      <vt:lpstr>Paraiška ir jos el. versija elektroninėje laikmenoje turi būti pateikta adresu:  </vt:lpstr>
      <vt:lpstr>Paraiškos forma</vt:lpstr>
      <vt:lpstr>Paraiškos priedai</vt:lpstr>
      <vt:lpstr>Paraiškos priedai, jei siekiama gauti prioritetinių balų</vt:lpstr>
      <vt:lpstr>Projektų atranka konkurso būdu</vt:lpstr>
      <vt:lpstr>Terminai:</vt:lpstr>
      <vt:lpstr>Projektų vertinimo metu:</vt:lpstr>
      <vt:lpstr>Vienas pareiškėjas – viena paraiška</vt:lpstr>
      <vt:lpstr>Daugiau nei viena paraiška?</vt:lpstr>
      <vt:lpstr>Daugiau nei viena paraiška?</vt:lpstr>
      <vt:lpstr>Partneris keliuose projektuose vienoje apskrityje?</vt:lpstr>
      <vt:lpstr>Paraiška gali būti atmetama, jeigu pareiškėjas nepateikė:</vt:lpstr>
      <vt:lpstr>Paraiška gali būti atmetama, jeigu (1):</vt:lpstr>
      <vt:lpstr>Paraiška gali būti atmetama, jeigu (2):</vt:lpstr>
      <vt:lpstr>Korupcijos prevencija</vt:lpstr>
      <vt:lpstr>Pažeidimų ir sukčiavimo prevencijos veiksmai  </vt:lpstr>
      <vt:lpstr>Patarimai rengiant paraišką:</vt:lpstr>
      <vt:lpstr>Prašome registruotis į atvirų durų dienas ESFA :</vt:lpstr>
      <vt:lpstr>PowerPoint Presentation</vt:lpstr>
      <vt:lpstr> Konsultacijas dėl paraiškos rengimo ir pildymo bei finansinių klausimų teikia:  Jurgita Lazauskienė, Projektų valdymo skyriaus I projektų vadovė, el. p. jurgita.lazauskiene@esf.lt, tel.: 8 5 250 0235 Danutė Kaluginienė, Projektų valdymo skyriaus I projektų vadovė, el. p. danute.kaluginiene@esf.lt, tel.: 8 5 250 0244 Diana Rušėnaitė, Projektų valdymo skyriaus I projektų vadovė, el. p.  diana.rusenaite@esf.lt, tel.: 8 5 250 0231 Greta Milašauskienė, Projektų valdymo skyriaus I projektų vadovė, el. p. greta.milasauskiene@esf.lt, tel.: 8 5 250 0276 Ligita Stanulevičiūtė, Projektų valdymo skyriaus I projektų vadovė, el. p. ligita.stanuleviciute@esf.lt, tel.: 8 5 250 0211 Rūta Raguliūnienė, Projektų valdymo skyriaus I projektų vadovė, el. p. d ruta.raguliuniene@esf.lt, tel.: 8 5 250 0241 Dainius Čiurinskas, Projektų valdymo skyriaus I vyr. projektų vadovas, el. p. dainius.ciurinskas@esf.lt, tel.: 8 5 264 6230 Renata Aleksaitė-Ptak, Projektų valdymo skyriaus I vyr. projektų vadovė, el. p. renata.ptak@esf.lt, tel.: 8 5 260 8431 </vt:lpstr>
      <vt:lpstr>Dėkojame už dėmesį.  PVS I projektų vertinimo koordinatorė Miglė Aleksonytė, tel.(8 5) 250 0219 el. p. migle.aleksonyte@esf.lt</vt:lpstr>
      <vt:lpstr>Custom Show 3</vt:lpstr>
      <vt:lpstr>Custom Show 8</vt:lpstr>
    </vt:vector>
  </TitlesOfParts>
  <Company>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vytas</dc:creator>
  <cp:lastModifiedBy>Miglė Aleksonytė</cp:lastModifiedBy>
  <cp:revision>277</cp:revision>
  <cp:lastPrinted>2016-09-23T11:48:52Z</cp:lastPrinted>
  <dcterms:created xsi:type="dcterms:W3CDTF">2012-05-24T12:15:02Z</dcterms:created>
  <dcterms:modified xsi:type="dcterms:W3CDTF">2017-10-11T12:44:46Z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0x0101005EBF2C0549770E41820CCE7C91006E32</vt:lpwstr>
  </property>
</Properties>
</file>