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7.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handoutMasterIdLst>
    <p:handoutMasterId r:id="rId29"/>
  </p:handoutMasterIdLst>
  <p:sldIdLst>
    <p:sldId id="256" r:id="rId4"/>
    <p:sldId id="286" r:id="rId5"/>
    <p:sldId id="320" r:id="rId6"/>
    <p:sldId id="318" r:id="rId7"/>
    <p:sldId id="312" r:id="rId8"/>
    <p:sldId id="315" r:id="rId9"/>
    <p:sldId id="316" r:id="rId10"/>
    <p:sldId id="313" r:id="rId11"/>
    <p:sldId id="336" r:id="rId12"/>
    <p:sldId id="314" r:id="rId13"/>
    <p:sldId id="322" r:id="rId14"/>
    <p:sldId id="317" r:id="rId15"/>
    <p:sldId id="302" r:id="rId16"/>
    <p:sldId id="319" r:id="rId17"/>
    <p:sldId id="321" r:id="rId18"/>
    <p:sldId id="323" r:id="rId19"/>
    <p:sldId id="325" r:id="rId20"/>
    <p:sldId id="326" r:id="rId21"/>
    <p:sldId id="327" r:id="rId22"/>
    <p:sldId id="328" r:id="rId23"/>
    <p:sldId id="329" r:id="rId24"/>
    <p:sldId id="330" r:id="rId25"/>
    <p:sldId id="331" r:id="rId26"/>
    <p:sldId id="332" r:id="rId27"/>
    <p:sldId id="334" r:id="rId28"/>
  </p:sldIdLst>
  <p:sldSz cx="9906000" cy="6858000" type="A4"/>
  <p:notesSz cx="6794500" cy="99314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7F1D2"/>
    <a:srgbClr val="FF9999"/>
    <a:srgbClr val="FFCC99"/>
    <a:srgbClr val="F4C688"/>
    <a:srgbClr val="33CC33"/>
    <a:srgbClr val="FF9900"/>
    <a:srgbClr val="E8D1FF"/>
    <a:srgbClr val="FFFF93"/>
    <a:srgbClr val="D6B1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Šviesus stilius 3 – paryškinimas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87" d="100"/>
          <a:sy n="87" d="100"/>
        </p:scale>
        <p:origin x="-840" y="-331"/>
      </p:cViewPr>
      <p:guideLst>
        <p:guide orient="horz" pos="2160"/>
        <p:guide pos="310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0"/>
            <a:ext cx="2944283" cy="496570"/>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87C1F0AA-5ED5-4F17-AD1C-7F18423EF122}" type="datetimeFigureOut">
              <a:rPr lang="lt-LT" smtClean="0"/>
              <a:t>2017.10.10</a:t>
            </a:fld>
            <a:endParaRPr lang="lt-LT"/>
          </a:p>
        </p:txBody>
      </p:sp>
      <p:sp>
        <p:nvSpPr>
          <p:cNvPr id="4" name="Poraštės vietos rezervavimo ženklas 3"/>
          <p:cNvSpPr>
            <a:spLocks noGrp="1"/>
          </p:cNvSpPr>
          <p:nvPr>
            <p:ph type="ftr" sz="quarter" idx="2"/>
          </p:nvPr>
        </p:nvSpPr>
        <p:spPr>
          <a:xfrm>
            <a:off x="1" y="9433106"/>
            <a:ext cx="2944283" cy="496570"/>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05CD54B4-BD67-433B-A476-A4FD84E29A1B}" type="slidenum">
              <a:rPr lang="lt-LT" smtClean="0"/>
              <a:t>‹#›</a:t>
            </a:fld>
            <a:endParaRPr lang="lt-LT"/>
          </a:p>
        </p:txBody>
      </p:sp>
    </p:spTree>
    <p:extLst>
      <p:ext uri="{BB962C8B-B14F-4D97-AF65-F5344CB8AC3E}">
        <p14:creationId xmlns:p14="http://schemas.microsoft.com/office/powerpoint/2010/main" val="220061109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t>2017.10.10</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t>2017.10.10</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esinvesticijos.l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4861" y="1815252"/>
            <a:ext cx="4624832" cy="2203855"/>
          </a:xfrm>
        </p:spPr>
        <p:txBody>
          <a:bodyPr>
            <a:normAutofit lnSpcReduction="10000"/>
          </a:bodyPr>
          <a:lstStyle/>
          <a:p>
            <a:endParaRPr lang="lt-LT" dirty="0" smtClean="0"/>
          </a:p>
          <a:p>
            <a:endParaRPr lang="lt-LT" dirty="0"/>
          </a:p>
          <a:p>
            <a:endParaRPr lang="lt-LT" dirty="0"/>
          </a:p>
          <a:p>
            <a:pPr>
              <a:lnSpc>
                <a:spcPct val="110000"/>
              </a:lnSpc>
              <a:spcBef>
                <a:spcPts val="0"/>
              </a:spcBef>
            </a:pPr>
            <a:r>
              <a:rPr lang="lt-LT" dirty="0" smtClean="0"/>
              <a:t>Rimantas Garbštas</a:t>
            </a:r>
          </a:p>
          <a:p>
            <a:pPr>
              <a:lnSpc>
                <a:spcPct val="110000"/>
              </a:lnSpc>
              <a:spcBef>
                <a:spcPts val="0"/>
              </a:spcBef>
            </a:pPr>
            <a:r>
              <a:rPr lang="lt-LT" dirty="0" smtClean="0"/>
              <a:t>Socialinės apsaugos ir darbo ministerijos</a:t>
            </a:r>
          </a:p>
          <a:p>
            <a:pPr>
              <a:lnSpc>
                <a:spcPct val="110000"/>
              </a:lnSpc>
              <a:spcBef>
                <a:spcPts val="0"/>
              </a:spcBef>
            </a:pPr>
            <a:r>
              <a:rPr lang="lt-LT" dirty="0" smtClean="0"/>
              <a:t>Struktūrinės paramos politikos skyriaus vyr. specialistas</a:t>
            </a:r>
          </a:p>
          <a:p>
            <a:endParaRPr lang="lt-LT" dirty="0"/>
          </a:p>
        </p:txBody>
      </p:sp>
      <p:sp>
        <p:nvSpPr>
          <p:cNvPr id="2" name="Title 1"/>
          <p:cNvSpPr>
            <a:spLocks noGrp="1"/>
          </p:cNvSpPr>
          <p:nvPr>
            <p:ph type="title"/>
          </p:nvPr>
        </p:nvSpPr>
        <p:spPr>
          <a:xfrm>
            <a:off x="711873" y="448407"/>
            <a:ext cx="8766235" cy="2154116"/>
          </a:xfrm>
        </p:spPr>
        <p:txBody>
          <a:bodyPr>
            <a:noAutofit/>
          </a:bodyPr>
          <a:lstStyle/>
          <a:p>
            <a:r>
              <a:rPr lang="lt-LT" sz="4000" dirty="0" smtClean="0">
                <a:latin typeface="Times New Roman"/>
                <a:ea typeface="Times New Roman"/>
              </a:rPr>
              <a:t>Priemonė „Socialinę </a:t>
            </a:r>
            <a:r>
              <a:rPr lang="lt-LT" sz="4000" dirty="0">
                <a:latin typeface="Times New Roman"/>
                <a:ea typeface="Times New Roman"/>
              </a:rPr>
              <a:t>atskirtį patiriančių asmenų integracija į darbo rinką</a:t>
            </a:r>
            <a:r>
              <a:rPr lang="lt-LT" sz="4000" dirty="0" smtClean="0">
                <a:latin typeface="Times New Roman"/>
                <a:ea typeface="Times New Roman"/>
              </a:rPr>
              <a:t>“. Pagrindiniai reikalavimai projektams ir pareiškėjams</a:t>
            </a:r>
            <a:endParaRPr lang="lt-LT" sz="4000" dirty="0"/>
          </a:p>
        </p:txBody>
      </p:sp>
    </p:spTree>
    <p:extLst>
      <p:ext uri="{BB962C8B-B14F-4D97-AF65-F5344CB8AC3E}">
        <p14:creationId xmlns:p14="http://schemas.microsoft.com/office/powerpoint/2010/main" val="624539955"/>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Reikalavimai veikloms (nefinansuojama)</a:t>
            </a:r>
            <a:endParaRPr lang="lt-LT" sz="3600" dirty="0">
              <a:solidFill>
                <a:schemeClr val="bg2">
                  <a:lumMod val="10000"/>
                </a:schemeClr>
              </a:solidFill>
            </a:endParaRPr>
          </a:p>
        </p:txBody>
      </p:sp>
      <p:sp>
        <p:nvSpPr>
          <p:cNvPr id="4" name="Teksto vietos rezervavimo ženklas 6"/>
          <p:cNvSpPr txBox="1">
            <a:spLocks/>
          </p:cNvSpPr>
          <p:nvPr/>
        </p:nvSpPr>
        <p:spPr>
          <a:xfrm>
            <a:off x="727014" y="1257300"/>
            <a:ext cx="2262372" cy="1608991"/>
          </a:xfrm>
          <a:prstGeom prst="rect">
            <a:avLst/>
          </a:prstGeom>
          <a:solidFill>
            <a:srgbClr val="C7F1D2"/>
          </a:solidFill>
        </p:spPr>
        <p:txBody>
          <a:bodyPr anchor="ctr" anchorCtr="1">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Font typeface="Arial" panose="020B0604020202020204" pitchFamily="34" charset="0"/>
              <a:buNone/>
            </a:pPr>
            <a:endParaRPr lang="lt-LT" sz="2800" b="1" dirty="0" smtClean="0">
              <a:solidFill>
                <a:srgbClr val="000000"/>
              </a:solidFill>
            </a:endParaRPr>
          </a:p>
          <a:p>
            <a:pPr marL="0" indent="0">
              <a:lnSpc>
                <a:spcPct val="100000"/>
              </a:lnSpc>
              <a:spcBef>
                <a:spcPts val="0"/>
              </a:spcBef>
              <a:spcAft>
                <a:spcPts val="1200"/>
              </a:spcAft>
              <a:buFont typeface="Arial" panose="020B0604020202020204" pitchFamily="34" charset="0"/>
              <a:buNone/>
            </a:pPr>
            <a:endParaRPr lang="lt-LT" sz="2800" b="1" dirty="0">
              <a:solidFill>
                <a:srgbClr val="000000"/>
              </a:solidFill>
            </a:endParaRPr>
          </a:p>
          <a:p>
            <a:pPr marL="0" indent="0">
              <a:lnSpc>
                <a:spcPct val="100000"/>
              </a:lnSpc>
              <a:spcBef>
                <a:spcPts val="0"/>
              </a:spcBef>
              <a:spcAft>
                <a:spcPts val="1200"/>
              </a:spcAft>
              <a:buNone/>
            </a:pPr>
            <a:r>
              <a:rPr lang="lt-LT" sz="4500" b="1" dirty="0" smtClean="0">
                <a:solidFill>
                  <a:srgbClr val="000000"/>
                </a:solidFill>
              </a:rPr>
              <a:t>Projekto </a:t>
            </a:r>
            <a:r>
              <a:rPr lang="lt-LT" sz="4500" b="1" dirty="0">
                <a:solidFill>
                  <a:srgbClr val="000000"/>
                </a:solidFill>
              </a:rPr>
              <a:t>dalyvių išlaidos</a:t>
            </a:r>
            <a:endParaRPr lang="lt-LT" sz="45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
        <p:nvSpPr>
          <p:cNvPr id="6" name="Teksto vietos rezervavimo ženklas 6"/>
          <p:cNvSpPr txBox="1">
            <a:spLocks/>
          </p:cNvSpPr>
          <p:nvPr/>
        </p:nvSpPr>
        <p:spPr>
          <a:xfrm>
            <a:off x="5020408" y="1257300"/>
            <a:ext cx="4246684" cy="1608991"/>
          </a:xfrm>
          <a:prstGeom prst="rect">
            <a:avLst/>
          </a:prstGeom>
          <a:solidFill>
            <a:srgbClr val="FF9999"/>
          </a:solidFill>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None/>
            </a:pPr>
            <a:r>
              <a:rPr lang="lt-LT" sz="2800" b="1" dirty="0">
                <a:solidFill>
                  <a:srgbClr val="000000"/>
                </a:solidFill>
              </a:rPr>
              <a:t>08.3.1-ESFA-V-411 „Asmenų, priklausomų nuo psichoaktyviųjų medžiagų, socialinė integracija“ </a:t>
            </a:r>
            <a:r>
              <a:rPr lang="lt-LT" sz="2800" b="1" dirty="0" smtClean="0">
                <a:solidFill>
                  <a:srgbClr val="000000"/>
                </a:solidFill>
              </a:rPr>
              <a:t> </a:t>
            </a:r>
          </a:p>
          <a:p>
            <a:pPr marL="0" indent="0">
              <a:lnSpc>
                <a:spcPct val="100000"/>
              </a:lnSpc>
              <a:spcBef>
                <a:spcPts val="0"/>
              </a:spcBef>
              <a:spcAft>
                <a:spcPts val="1200"/>
              </a:spcAft>
              <a:buNone/>
            </a:pPr>
            <a:r>
              <a:rPr lang="lt-LT" sz="2800" b="1" dirty="0" smtClean="0">
                <a:solidFill>
                  <a:srgbClr val="000000"/>
                </a:solidFill>
              </a:rPr>
              <a:t>08.3.1-ESFA-V-412 </a:t>
            </a:r>
            <a:r>
              <a:rPr lang="lt-LT" sz="2800" b="1" dirty="0">
                <a:solidFill>
                  <a:srgbClr val="000000"/>
                </a:solidFill>
              </a:rPr>
              <a:t>„Romų socialinė integracija“</a:t>
            </a:r>
            <a:endParaRPr lang="lt-LT" sz="3200" dirty="0" smtClean="0">
              <a:solidFill>
                <a:srgbClr val="E2DDDB">
                  <a:lumMod val="10000"/>
                </a:srgbClr>
              </a:solidFill>
            </a:endParaRPr>
          </a:p>
        </p:txBody>
      </p:sp>
      <p:sp>
        <p:nvSpPr>
          <p:cNvPr id="2" name="Rodyklė dešinėn 1"/>
          <p:cNvSpPr/>
          <p:nvPr/>
        </p:nvSpPr>
        <p:spPr>
          <a:xfrm>
            <a:off x="3261946" y="1762857"/>
            <a:ext cx="1468316" cy="716573"/>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2000" b="1" dirty="0">
                <a:solidFill>
                  <a:srgbClr val="000000"/>
                </a:solidFill>
              </a:rPr>
              <a:t>j</a:t>
            </a:r>
            <a:r>
              <a:rPr lang="lt-LT" sz="2000" b="1" dirty="0" smtClean="0">
                <a:solidFill>
                  <a:srgbClr val="000000"/>
                </a:solidFill>
              </a:rPr>
              <a:t>eigu</a:t>
            </a:r>
            <a:endParaRPr lang="en-GB" sz="2000" b="1" dirty="0">
              <a:solidFill>
                <a:srgbClr val="000000"/>
              </a:solidFill>
            </a:endParaRPr>
          </a:p>
        </p:txBody>
      </p:sp>
      <p:sp>
        <p:nvSpPr>
          <p:cNvPr id="7" name="Teksto vietos rezervavimo ženklas 6"/>
          <p:cNvSpPr txBox="1">
            <a:spLocks/>
          </p:cNvSpPr>
          <p:nvPr/>
        </p:nvSpPr>
        <p:spPr>
          <a:xfrm>
            <a:off x="727014" y="3124200"/>
            <a:ext cx="4416486" cy="2661138"/>
          </a:xfrm>
          <a:prstGeom prst="rect">
            <a:avLst/>
          </a:prstGeom>
          <a:solidFill>
            <a:srgbClr val="C7F1D2"/>
          </a:solidFill>
        </p:spPr>
        <p:txBody>
          <a:bodyPr anchor="t" anchorCtr="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3050" indent="-273050">
              <a:lnSpc>
                <a:spcPct val="100000"/>
              </a:lnSpc>
              <a:spcBef>
                <a:spcPts val="0"/>
              </a:spcBef>
            </a:pPr>
            <a:r>
              <a:rPr lang="lt-LT" sz="9300" b="1" dirty="0" err="1" smtClean="0">
                <a:solidFill>
                  <a:srgbClr val="000000"/>
                </a:solidFill>
              </a:rPr>
              <a:t>VšĮ</a:t>
            </a:r>
            <a:r>
              <a:rPr lang="lt-LT" sz="9300" b="1" dirty="0" smtClean="0">
                <a:solidFill>
                  <a:srgbClr val="000000"/>
                </a:solidFill>
              </a:rPr>
              <a:t> Romų visuomenės centro</a:t>
            </a:r>
          </a:p>
          <a:p>
            <a:pPr marL="273050" indent="-273050">
              <a:lnSpc>
                <a:spcPct val="100000"/>
              </a:lnSpc>
              <a:spcBef>
                <a:spcPts val="0"/>
              </a:spcBef>
            </a:pPr>
            <a:r>
              <a:rPr lang="lt-LT" sz="9300" b="1" dirty="0" smtClean="0">
                <a:solidFill>
                  <a:srgbClr val="000000"/>
                </a:solidFill>
              </a:rPr>
              <a:t>Lietuvos </a:t>
            </a:r>
            <a:r>
              <a:rPr lang="lt-LT" sz="9300" b="1" dirty="0">
                <a:solidFill>
                  <a:srgbClr val="000000"/>
                </a:solidFill>
              </a:rPr>
              <a:t>čigonų bendrijos „Čigonų laužas</a:t>
            </a:r>
            <a:r>
              <a:rPr lang="lt-LT" sz="9300" b="1" dirty="0" smtClean="0">
                <a:solidFill>
                  <a:srgbClr val="000000"/>
                </a:solidFill>
              </a:rPr>
              <a:t>“</a:t>
            </a:r>
          </a:p>
          <a:p>
            <a:pPr marL="273050" indent="-273050">
              <a:lnSpc>
                <a:spcPct val="100000"/>
              </a:lnSpc>
              <a:spcBef>
                <a:spcPts val="0"/>
              </a:spcBef>
            </a:pPr>
            <a:r>
              <a:rPr lang="lt-LT" sz="9300" b="1" dirty="0" smtClean="0">
                <a:solidFill>
                  <a:srgbClr val="000000"/>
                </a:solidFill>
              </a:rPr>
              <a:t>Lietuvos </a:t>
            </a:r>
            <a:r>
              <a:rPr lang="lt-LT" sz="9300" b="1" dirty="0">
                <a:solidFill>
                  <a:srgbClr val="000000"/>
                </a:solidFill>
              </a:rPr>
              <a:t>romų </a:t>
            </a:r>
            <a:r>
              <a:rPr lang="lt-LT" sz="9300" b="1" dirty="0" smtClean="0">
                <a:solidFill>
                  <a:srgbClr val="000000"/>
                </a:solidFill>
              </a:rPr>
              <a:t>bendruomenės</a:t>
            </a:r>
          </a:p>
          <a:p>
            <a:pPr marL="273050" indent="-273050">
              <a:lnSpc>
                <a:spcPct val="100000"/>
              </a:lnSpc>
              <a:spcBef>
                <a:spcPts val="0"/>
              </a:spcBef>
            </a:pPr>
            <a:r>
              <a:rPr lang="lt-LT" sz="9300" b="1" dirty="0">
                <a:solidFill>
                  <a:srgbClr val="000000"/>
                </a:solidFill>
              </a:rPr>
              <a:t>Romų integracijos </a:t>
            </a:r>
            <a:r>
              <a:rPr lang="lt-LT" sz="9300" b="1" dirty="0" smtClean="0">
                <a:solidFill>
                  <a:srgbClr val="000000"/>
                </a:solidFill>
              </a:rPr>
              <a:t>namų</a:t>
            </a:r>
          </a:p>
          <a:p>
            <a:pPr marL="273050" indent="-273050">
              <a:lnSpc>
                <a:spcPct val="100000"/>
              </a:lnSpc>
              <a:spcBef>
                <a:spcPts val="0"/>
              </a:spcBef>
            </a:pPr>
            <a:r>
              <a:rPr lang="lt-LT" sz="9300" b="1" dirty="0">
                <a:solidFill>
                  <a:srgbClr val="000000"/>
                </a:solidFill>
              </a:rPr>
              <a:t>Romų integracijos </a:t>
            </a:r>
            <a:r>
              <a:rPr lang="lt-LT" sz="9300" b="1" dirty="0" smtClean="0">
                <a:solidFill>
                  <a:srgbClr val="000000"/>
                </a:solidFill>
              </a:rPr>
              <a:t>centro</a:t>
            </a:r>
          </a:p>
          <a:p>
            <a:pPr marL="273050" indent="-273050">
              <a:lnSpc>
                <a:spcPct val="100000"/>
              </a:lnSpc>
              <a:spcBef>
                <a:spcPts val="0"/>
              </a:spcBef>
            </a:pPr>
            <a:r>
              <a:rPr lang="lt-LT" sz="9300" b="1" dirty="0">
                <a:solidFill>
                  <a:srgbClr val="000000"/>
                </a:solidFill>
              </a:rPr>
              <a:t>Lietuvos čigonų bendrijos „Čigonų laužas“ Šalčininkų skyriaus </a:t>
            </a:r>
            <a:endParaRPr lang="lt-LT" sz="9300" b="1" dirty="0" smtClean="0">
              <a:solidFill>
                <a:srgbClr val="000000"/>
              </a:solidFill>
            </a:endParaRPr>
          </a:p>
          <a:p>
            <a:pPr marL="273050" indent="-273050">
              <a:lnSpc>
                <a:spcPct val="100000"/>
              </a:lnSpc>
              <a:spcBef>
                <a:spcPts val="0"/>
              </a:spcBef>
              <a:buNone/>
            </a:pPr>
            <a:r>
              <a:rPr lang="lt-LT" sz="9300" b="1" dirty="0" smtClean="0">
                <a:solidFill>
                  <a:srgbClr val="C00000"/>
                </a:solidFill>
              </a:rPr>
              <a:t>	vykdomos </a:t>
            </a:r>
            <a:r>
              <a:rPr lang="lt-LT" sz="9300" b="1" dirty="0">
                <a:solidFill>
                  <a:srgbClr val="C00000"/>
                </a:solidFill>
              </a:rPr>
              <a:t>veiklos</a:t>
            </a:r>
            <a:endParaRPr lang="lt-LT" sz="9300" dirty="0" smtClean="0">
              <a:solidFill>
                <a:srgbClr val="C00000"/>
              </a:solidFill>
            </a:endParaRPr>
          </a:p>
          <a:p>
            <a:pPr marL="0" indent="0">
              <a:buFont typeface="Arial" panose="020B0604020202020204" pitchFamily="34" charset="0"/>
              <a:buNone/>
            </a:pPr>
            <a:endParaRPr lang="lt-LT" sz="3200" dirty="0" smtClean="0">
              <a:solidFill>
                <a:srgbClr val="E2DDDB">
                  <a:lumMod val="10000"/>
                </a:srgbClr>
              </a:solidFill>
            </a:endParaRPr>
          </a:p>
        </p:txBody>
      </p:sp>
      <p:sp>
        <p:nvSpPr>
          <p:cNvPr id="8" name="Rodyklė dešinėn 7"/>
          <p:cNvSpPr/>
          <p:nvPr/>
        </p:nvSpPr>
        <p:spPr>
          <a:xfrm>
            <a:off x="5253404" y="3642212"/>
            <a:ext cx="1890346" cy="1564299"/>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b="1" dirty="0">
                <a:solidFill>
                  <a:srgbClr val="000000"/>
                </a:solidFill>
              </a:rPr>
              <a:t>k</a:t>
            </a:r>
            <a:r>
              <a:rPr lang="lt-LT" b="1" dirty="0" smtClean="0">
                <a:solidFill>
                  <a:srgbClr val="000000"/>
                </a:solidFill>
              </a:rPr>
              <a:t>urios finansuojamos</a:t>
            </a:r>
            <a:endParaRPr lang="en-GB" b="1" dirty="0">
              <a:solidFill>
                <a:srgbClr val="000000"/>
              </a:solidFill>
            </a:endParaRPr>
          </a:p>
        </p:txBody>
      </p:sp>
      <p:sp>
        <p:nvSpPr>
          <p:cNvPr id="9" name="Teksto vietos rezervavimo ženklas 6"/>
          <p:cNvSpPr txBox="1">
            <a:spLocks/>
          </p:cNvSpPr>
          <p:nvPr/>
        </p:nvSpPr>
        <p:spPr>
          <a:xfrm>
            <a:off x="7143750" y="3124200"/>
            <a:ext cx="2123342" cy="2661138"/>
          </a:xfrm>
          <a:prstGeom prst="rect">
            <a:avLst/>
          </a:prstGeom>
          <a:solidFill>
            <a:srgbClr val="FF9999"/>
          </a:solidFill>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None/>
            </a:pPr>
            <a:r>
              <a:rPr lang="lt-LT" sz="2800" b="1" dirty="0" smtClean="0">
                <a:solidFill>
                  <a:srgbClr val="000000"/>
                </a:solidFill>
              </a:rPr>
              <a:t>08.3.1-ESFA-V-412 </a:t>
            </a:r>
            <a:r>
              <a:rPr lang="lt-LT" sz="2800" b="1" dirty="0">
                <a:solidFill>
                  <a:srgbClr val="000000"/>
                </a:solidFill>
              </a:rPr>
              <a:t>„Romų socialinė integracija“</a:t>
            </a:r>
            <a:endParaRPr lang="lt-LT" sz="3200" dirty="0" smtClean="0">
              <a:solidFill>
                <a:srgbClr val="E2DDDB">
                  <a:lumMod val="10000"/>
                </a:srgbClr>
              </a:solidFill>
            </a:endParaRPr>
          </a:p>
        </p:txBody>
      </p:sp>
    </p:spTree>
    <p:extLst>
      <p:ext uri="{BB962C8B-B14F-4D97-AF65-F5344CB8AC3E}">
        <p14:creationId xmlns:p14="http://schemas.microsoft.com/office/powerpoint/2010/main" val="2403573203"/>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Projektams taikomi </a:t>
            </a:r>
            <a:r>
              <a:rPr lang="lt-LT" sz="3600" dirty="0" smtClean="0">
                <a:solidFill>
                  <a:schemeClr val="bg2">
                    <a:lumMod val="10000"/>
                  </a:schemeClr>
                </a:solidFill>
              </a:rPr>
              <a:t>reikalavimai</a:t>
            </a:r>
            <a:endParaRPr lang="lt-LT" sz="3600" dirty="0">
              <a:solidFill>
                <a:schemeClr val="bg2">
                  <a:lumMod val="10000"/>
                </a:schemeClr>
              </a:solidFill>
            </a:endParaRPr>
          </a:p>
        </p:txBody>
      </p:sp>
      <p:sp>
        <p:nvSpPr>
          <p:cNvPr id="4" name="Teksto vietos rezervavimo ženklas 6"/>
          <p:cNvSpPr txBox="1">
            <a:spLocks/>
          </p:cNvSpPr>
          <p:nvPr/>
        </p:nvSpPr>
        <p:spPr>
          <a:xfrm>
            <a:off x="639090" y="1090246"/>
            <a:ext cx="8700355" cy="470388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360"/>
              </a:lnSpc>
              <a:spcBef>
                <a:spcPts val="0"/>
              </a:spcBef>
              <a:spcAft>
                <a:spcPts val="1200"/>
              </a:spcAft>
            </a:pPr>
            <a:endParaRPr lang="lt-LT" sz="2800" b="1" dirty="0" smtClean="0">
              <a:solidFill>
                <a:srgbClr val="E2DDDB">
                  <a:lumMod val="10000"/>
                </a:srgbClr>
              </a:solidFill>
            </a:endParaRPr>
          </a:p>
          <a:p>
            <a:pPr marL="0" indent="0">
              <a:lnSpc>
                <a:spcPts val="3360"/>
              </a:lnSpc>
              <a:spcBef>
                <a:spcPts val="0"/>
              </a:spcBef>
              <a:spcAft>
                <a:spcPts val="600"/>
              </a:spcAft>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
        <p:nvSpPr>
          <p:cNvPr id="7" name="Struktūrinė schema: procesas 6"/>
          <p:cNvSpPr/>
          <p:nvPr/>
        </p:nvSpPr>
        <p:spPr>
          <a:xfrm>
            <a:off x="5394732" y="1165898"/>
            <a:ext cx="3859823" cy="433388"/>
          </a:xfrm>
          <a:prstGeom prst="flowChartProcess">
            <a:avLst/>
          </a:prstGeom>
          <a:solidFill>
            <a:srgbClr val="FF9999"/>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a:solidFill>
                  <a:srgbClr val="000000"/>
                </a:solidFill>
                <a:cs typeface="Times New Roman" pitchFamily="18" charset="0"/>
              </a:rPr>
              <a:t>TG nemokamai</a:t>
            </a:r>
            <a:r>
              <a:rPr lang="lt-LT" dirty="0">
                <a:cs typeface="Times New Roman" pitchFamily="18" charset="0"/>
              </a:rPr>
              <a:t>	</a:t>
            </a:r>
            <a:endParaRPr lang="lt-LT" dirty="0"/>
          </a:p>
        </p:txBody>
      </p:sp>
      <p:sp>
        <p:nvSpPr>
          <p:cNvPr id="8" name="Rodyklė dešinėn 7"/>
          <p:cNvSpPr/>
          <p:nvPr/>
        </p:nvSpPr>
        <p:spPr>
          <a:xfrm>
            <a:off x="4372923" y="1193878"/>
            <a:ext cx="898588" cy="37742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dirty="0">
              <a:solidFill>
                <a:srgbClr val="000000"/>
              </a:solidFill>
            </a:endParaRPr>
          </a:p>
        </p:txBody>
      </p:sp>
      <p:sp>
        <p:nvSpPr>
          <p:cNvPr id="9" name="Struktūrinė schema: procesas 8"/>
          <p:cNvSpPr/>
          <p:nvPr/>
        </p:nvSpPr>
        <p:spPr>
          <a:xfrm>
            <a:off x="639090" y="1166263"/>
            <a:ext cx="3528464" cy="433388"/>
          </a:xfrm>
          <a:prstGeom prst="flowChartProcess">
            <a:avLst/>
          </a:prstGeom>
          <a:solidFill>
            <a:srgbClr val="C7F1D2"/>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Paslaugos</a:t>
            </a:r>
            <a:r>
              <a:rPr lang="lt-LT" dirty="0">
                <a:cs typeface="Times New Roman" pitchFamily="18" charset="0"/>
              </a:rPr>
              <a:t>	</a:t>
            </a:r>
            <a:endParaRPr lang="lt-LT" dirty="0"/>
          </a:p>
        </p:txBody>
      </p:sp>
      <p:sp>
        <p:nvSpPr>
          <p:cNvPr id="10" name="Struktūrinė schema: procesas 9"/>
          <p:cNvSpPr/>
          <p:nvPr/>
        </p:nvSpPr>
        <p:spPr>
          <a:xfrm>
            <a:off x="639089" y="1797890"/>
            <a:ext cx="3528465" cy="998064"/>
          </a:xfrm>
          <a:prstGeom prst="flowChartProcess">
            <a:avLst/>
          </a:prstGeom>
          <a:solidFill>
            <a:srgbClr val="C7F1D2"/>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Profesinis mokymas</a:t>
            </a:r>
          </a:p>
          <a:p>
            <a:pPr>
              <a:defRPr/>
            </a:pPr>
            <a:r>
              <a:rPr lang="lt-LT" sz="2000" b="1" dirty="0" smtClean="0">
                <a:solidFill>
                  <a:srgbClr val="000000"/>
                </a:solidFill>
                <a:ea typeface="Times New Roman"/>
              </a:rPr>
              <a:t>ir praktinių </a:t>
            </a:r>
            <a:r>
              <a:rPr lang="lt-LT" sz="2000" b="1" dirty="0">
                <a:solidFill>
                  <a:srgbClr val="000000"/>
                </a:solidFill>
                <a:ea typeface="Times New Roman"/>
              </a:rPr>
              <a:t>darbo įgūdžių ugdymas darbo vietoje</a:t>
            </a:r>
            <a:r>
              <a:rPr lang="lt-LT" dirty="0">
                <a:cs typeface="Times New Roman" pitchFamily="18" charset="0"/>
              </a:rPr>
              <a:t>	</a:t>
            </a:r>
            <a:endParaRPr lang="lt-LT" dirty="0"/>
          </a:p>
        </p:txBody>
      </p:sp>
      <p:sp>
        <p:nvSpPr>
          <p:cNvPr id="11" name="Rodyklė dešinėn 10"/>
          <p:cNvSpPr/>
          <p:nvPr/>
        </p:nvSpPr>
        <p:spPr>
          <a:xfrm>
            <a:off x="4351307" y="2108209"/>
            <a:ext cx="898588" cy="37742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dirty="0">
              <a:solidFill>
                <a:srgbClr val="000000"/>
              </a:solidFill>
            </a:endParaRPr>
          </a:p>
        </p:txBody>
      </p:sp>
      <p:sp>
        <p:nvSpPr>
          <p:cNvPr id="12" name="Struktūrinė schema: procesas 11"/>
          <p:cNvSpPr/>
          <p:nvPr/>
        </p:nvSpPr>
        <p:spPr>
          <a:xfrm>
            <a:off x="5398477" y="1797891"/>
            <a:ext cx="3859824" cy="998064"/>
          </a:xfrm>
          <a:prstGeom prst="flowChartProcess">
            <a:avLst/>
          </a:prstGeom>
          <a:solidFill>
            <a:srgbClr val="FF9999"/>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Šias 2 veiklas gali vykdyti visi tinkami pareiškėjai ir partneriai.</a:t>
            </a:r>
          </a:p>
          <a:p>
            <a:pPr>
              <a:defRPr/>
            </a:pPr>
            <a:r>
              <a:rPr lang="lt-LT" sz="2000" b="1" dirty="0" smtClean="0">
                <a:solidFill>
                  <a:srgbClr val="000000"/>
                </a:solidFill>
                <a:cs typeface="Times New Roman" pitchFamily="18" charset="0"/>
              </a:rPr>
              <a:t>Kitas – tik NVO</a:t>
            </a:r>
            <a:r>
              <a:rPr lang="lt-LT" b="1" dirty="0">
                <a:cs typeface="Times New Roman" pitchFamily="18" charset="0"/>
              </a:rPr>
              <a:t>	</a:t>
            </a:r>
            <a:endParaRPr lang="lt-LT" b="1" dirty="0"/>
          </a:p>
        </p:txBody>
      </p:sp>
      <p:sp>
        <p:nvSpPr>
          <p:cNvPr id="13" name="Struktūrinė schema: procesas 12"/>
          <p:cNvSpPr/>
          <p:nvPr/>
        </p:nvSpPr>
        <p:spPr>
          <a:xfrm>
            <a:off x="639089" y="2965387"/>
            <a:ext cx="3528463" cy="444424"/>
          </a:xfrm>
          <a:prstGeom prst="flowChartProcess">
            <a:avLst/>
          </a:prstGeom>
          <a:solidFill>
            <a:srgbClr val="C7F1D2"/>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Individualus veiklos planas</a:t>
            </a:r>
            <a:r>
              <a:rPr lang="lt-LT" dirty="0">
                <a:cs typeface="Times New Roman" pitchFamily="18" charset="0"/>
              </a:rPr>
              <a:t>	</a:t>
            </a:r>
            <a:endParaRPr lang="lt-LT" dirty="0"/>
          </a:p>
        </p:txBody>
      </p:sp>
      <p:sp>
        <p:nvSpPr>
          <p:cNvPr id="14" name="Rodyklė dešinėn 13"/>
          <p:cNvSpPr/>
          <p:nvPr/>
        </p:nvSpPr>
        <p:spPr>
          <a:xfrm>
            <a:off x="4351307" y="2985490"/>
            <a:ext cx="898588" cy="37742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dirty="0">
              <a:solidFill>
                <a:srgbClr val="000000"/>
              </a:solidFill>
            </a:endParaRPr>
          </a:p>
        </p:txBody>
      </p:sp>
      <p:sp>
        <p:nvSpPr>
          <p:cNvPr id="15" name="Struktūrinė schema: procesas 14"/>
          <p:cNvSpPr/>
          <p:nvPr/>
        </p:nvSpPr>
        <p:spPr>
          <a:xfrm>
            <a:off x="5398476" y="2944596"/>
            <a:ext cx="3856083" cy="459216"/>
          </a:xfrm>
          <a:prstGeom prst="flowChartProcess">
            <a:avLst/>
          </a:prstGeom>
          <a:solidFill>
            <a:srgbClr val="FF9999"/>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Kiekvienam projekto dalyviui</a:t>
            </a:r>
            <a:endParaRPr lang="lt-LT" b="1" dirty="0"/>
          </a:p>
        </p:txBody>
      </p:sp>
      <p:sp>
        <p:nvSpPr>
          <p:cNvPr id="16" name="Struktūrinė schema: procesas 15"/>
          <p:cNvSpPr/>
          <p:nvPr/>
        </p:nvSpPr>
        <p:spPr>
          <a:xfrm>
            <a:off x="639090" y="3558890"/>
            <a:ext cx="3528465" cy="634376"/>
          </a:xfrm>
          <a:prstGeom prst="flowChartProcess">
            <a:avLst/>
          </a:prstGeom>
          <a:solidFill>
            <a:srgbClr val="C7F1D2"/>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Vidutinės vieno projekto dalyvio išlaidos</a:t>
            </a:r>
            <a:r>
              <a:rPr lang="lt-LT" dirty="0">
                <a:cs typeface="Times New Roman" pitchFamily="18" charset="0"/>
              </a:rPr>
              <a:t>	</a:t>
            </a:r>
            <a:endParaRPr lang="lt-LT" dirty="0"/>
          </a:p>
        </p:txBody>
      </p:sp>
      <p:sp>
        <p:nvSpPr>
          <p:cNvPr id="17" name="Rodyklė dešinėn 16"/>
          <p:cNvSpPr/>
          <p:nvPr/>
        </p:nvSpPr>
        <p:spPr>
          <a:xfrm>
            <a:off x="4371823" y="3687364"/>
            <a:ext cx="898588" cy="37742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dirty="0">
              <a:solidFill>
                <a:srgbClr val="000000"/>
              </a:solidFill>
            </a:endParaRPr>
          </a:p>
        </p:txBody>
      </p:sp>
      <p:sp>
        <p:nvSpPr>
          <p:cNvPr id="18" name="Struktūrinė schema: procesas 17"/>
          <p:cNvSpPr/>
          <p:nvPr/>
        </p:nvSpPr>
        <p:spPr>
          <a:xfrm>
            <a:off x="5398475" y="3558890"/>
            <a:ext cx="3856083" cy="634376"/>
          </a:xfrm>
          <a:prstGeom prst="flowChartProcess">
            <a:avLst/>
          </a:prstGeom>
          <a:solidFill>
            <a:srgbClr val="FF9999"/>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Neturi viršyti 2000 EUR</a:t>
            </a:r>
            <a:endParaRPr lang="lt-LT" b="1" dirty="0"/>
          </a:p>
        </p:txBody>
      </p:sp>
      <p:sp>
        <p:nvSpPr>
          <p:cNvPr id="19" name="Struktūrinė schema: procesas 18"/>
          <p:cNvSpPr/>
          <p:nvPr/>
        </p:nvSpPr>
        <p:spPr>
          <a:xfrm>
            <a:off x="639088" y="4321075"/>
            <a:ext cx="3528464" cy="634376"/>
          </a:xfrm>
          <a:prstGeom prst="flowChartProcess">
            <a:avLst/>
          </a:prstGeom>
          <a:solidFill>
            <a:srgbClr val="C7F1D2"/>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Projektą </a:t>
            </a:r>
            <a:r>
              <a:rPr lang="lt-LT" sz="2000" b="1" dirty="0">
                <a:solidFill>
                  <a:srgbClr val="000000"/>
                </a:solidFill>
                <a:cs typeface="Times New Roman" pitchFamily="18" charset="0"/>
              </a:rPr>
              <a:t>vykdančio personalo gebėjimų stiprinimas</a:t>
            </a:r>
            <a:r>
              <a:rPr lang="lt-LT" dirty="0">
                <a:cs typeface="Times New Roman" pitchFamily="18" charset="0"/>
              </a:rPr>
              <a:t>	</a:t>
            </a:r>
            <a:endParaRPr lang="lt-LT" dirty="0"/>
          </a:p>
        </p:txBody>
      </p:sp>
      <p:sp>
        <p:nvSpPr>
          <p:cNvPr id="20" name="Rodyklė dešinėn 19"/>
          <p:cNvSpPr/>
          <p:nvPr/>
        </p:nvSpPr>
        <p:spPr>
          <a:xfrm>
            <a:off x="4371823" y="4449549"/>
            <a:ext cx="898588" cy="37742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dirty="0">
              <a:solidFill>
                <a:srgbClr val="000000"/>
              </a:solidFill>
            </a:endParaRPr>
          </a:p>
        </p:txBody>
      </p:sp>
      <p:sp>
        <p:nvSpPr>
          <p:cNvPr id="21" name="Struktūrinė schema: procesas 20"/>
          <p:cNvSpPr/>
          <p:nvPr/>
        </p:nvSpPr>
        <p:spPr>
          <a:xfrm>
            <a:off x="5394733" y="4321075"/>
            <a:ext cx="3859823" cy="634376"/>
          </a:xfrm>
          <a:prstGeom prst="flowChartProcess">
            <a:avLst/>
          </a:prstGeom>
          <a:solidFill>
            <a:srgbClr val="FF9999"/>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Neturi viršyti </a:t>
            </a:r>
            <a:r>
              <a:rPr lang="lt-LT" sz="2000" b="1" dirty="0">
                <a:solidFill>
                  <a:srgbClr val="000000"/>
                </a:solidFill>
                <a:cs typeface="Times New Roman" pitchFamily="18" charset="0"/>
              </a:rPr>
              <a:t>5 proc. visų projekto tinkamų finansuoti išlaidų</a:t>
            </a:r>
            <a:endParaRPr lang="lt-LT" b="1" dirty="0"/>
          </a:p>
        </p:txBody>
      </p:sp>
      <p:sp>
        <p:nvSpPr>
          <p:cNvPr id="22" name="Struktūrinė schema: procesas 21"/>
          <p:cNvSpPr/>
          <p:nvPr/>
        </p:nvSpPr>
        <p:spPr>
          <a:xfrm>
            <a:off x="639091" y="5091412"/>
            <a:ext cx="3528464" cy="634376"/>
          </a:xfrm>
          <a:prstGeom prst="flowChartProcess">
            <a:avLst/>
          </a:prstGeom>
          <a:solidFill>
            <a:srgbClr val="C7F1D2"/>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Įranga, įrenginiai </a:t>
            </a:r>
            <a:r>
              <a:rPr lang="lt-LT" sz="2000" b="1" dirty="0">
                <a:solidFill>
                  <a:srgbClr val="000000"/>
                </a:solidFill>
                <a:cs typeface="Times New Roman" pitchFamily="18" charset="0"/>
              </a:rPr>
              <a:t>ar </a:t>
            </a:r>
            <a:r>
              <a:rPr lang="lt-LT" sz="2000" b="1" dirty="0" smtClean="0">
                <a:solidFill>
                  <a:srgbClr val="000000"/>
                </a:solidFill>
                <a:cs typeface="Times New Roman" pitchFamily="18" charset="0"/>
              </a:rPr>
              <a:t>kitas turtas iš projekto lėšų</a:t>
            </a:r>
            <a:r>
              <a:rPr lang="lt-LT" dirty="0">
                <a:cs typeface="Times New Roman" pitchFamily="18" charset="0"/>
              </a:rPr>
              <a:t>	</a:t>
            </a:r>
            <a:endParaRPr lang="lt-LT" dirty="0"/>
          </a:p>
        </p:txBody>
      </p:sp>
      <p:sp>
        <p:nvSpPr>
          <p:cNvPr id="23" name="Rodyklė dešinėn 22"/>
          <p:cNvSpPr/>
          <p:nvPr/>
        </p:nvSpPr>
        <p:spPr>
          <a:xfrm>
            <a:off x="4395271" y="5202302"/>
            <a:ext cx="898588" cy="37742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b="1" dirty="0">
              <a:solidFill>
                <a:srgbClr val="000000"/>
              </a:solidFill>
            </a:endParaRPr>
          </a:p>
        </p:txBody>
      </p:sp>
      <p:sp>
        <p:nvSpPr>
          <p:cNvPr id="24" name="Struktūrinė schema: procesas 23"/>
          <p:cNvSpPr/>
          <p:nvPr/>
        </p:nvSpPr>
        <p:spPr>
          <a:xfrm>
            <a:off x="5394734" y="5073828"/>
            <a:ext cx="3859823" cy="634376"/>
          </a:xfrm>
          <a:prstGeom prst="flowChartProcess">
            <a:avLst/>
          </a:prstGeom>
          <a:solidFill>
            <a:srgbClr val="FF9999"/>
          </a:solidFill>
        </p:spPr>
        <p:style>
          <a:lnRef idx="1">
            <a:schemeClr val="accent1"/>
          </a:lnRef>
          <a:fillRef idx="2">
            <a:schemeClr val="accent1"/>
          </a:fillRef>
          <a:effectRef idx="1">
            <a:schemeClr val="accent1"/>
          </a:effectRef>
          <a:fontRef idx="minor">
            <a:schemeClr val="dk1"/>
          </a:fontRef>
        </p:style>
        <p:txBody>
          <a:bodyPr/>
          <a:lstStyle/>
          <a:p>
            <a:pPr>
              <a:defRPr/>
            </a:pPr>
            <a:r>
              <a:rPr lang="lt-LT" sz="2000" b="1" dirty="0" smtClean="0">
                <a:solidFill>
                  <a:srgbClr val="000000"/>
                </a:solidFill>
                <a:cs typeface="Times New Roman" pitchFamily="18" charset="0"/>
              </a:rPr>
              <a:t>Tik NVO</a:t>
            </a:r>
            <a:endParaRPr lang="lt-LT" b="1" dirty="0"/>
          </a:p>
        </p:txBody>
      </p:sp>
    </p:spTree>
    <p:extLst>
      <p:ext uri="{BB962C8B-B14F-4D97-AF65-F5344CB8AC3E}">
        <p14:creationId xmlns:p14="http://schemas.microsoft.com/office/powerpoint/2010/main" val="3945380929"/>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Reikalavimai pareiškėjams ir partneriams (1)</a:t>
            </a:r>
            <a:endParaRPr lang="lt-LT" sz="3600" dirty="0">
              <a:solidFill>
                <a:schemeClr val="bg2">
                  <a:lumMod val="10000"/>
                </a:schemeClr>
              </a:solidFill>
            </a:endParaRPr>
          </a:p>
        </p:txBody>
      </p:sp>
      <p:sp>
        <p:nvSpPr>
          <p:cNvPr id="4" name="Teksto vietos rezervavimo ženklas 6"/>
          <p:cNvSpPr txBox="1">
            <a:spLocks/>
          </p:cNvSpPr>
          <p:nvPr/>
        </p:nvSpPr>
        <p:spPr>
          <a:xfrm>
            <a:off x="639090" y="1090246"/>
            <a:ext cx="8700355" cy="4703885"/>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360"/>
              </a:lnSpc>
              <a:spcBef>
                <a:spcPts val="0"/>
              </a:spcBef>
              <a:spcAft>
                <a:spcPts val="1200"/>
              </a:spcAft>
            </a:pPr>
            <a:r>
              <a:rPr lang="lt-LT" sz="2800" b="1" dirty="0" smtClean="0">
                <a:solidFill>
                  <a:srgbClr val="E2DDDB">
                    <a:lumMod val="10000"/>
                  </a:srgbClr>
                </a:solidFill>
              </a:rPr>
              <a:t>Galimi </a:t>
            </a:r>
            <a:r>
              <a:rPr lang="lt-LT" sz="2800" b="1" dirty="0">
                <a:solidFill>
                  <a:srgbClr val="E2DDDB">
                    <a:lumMod val="10000"/>
                  </a:srgbClr>
                </a:solidFill>
              </a:rPr>
              <a:t>pareiškėjai </a:t>
            </a:r>
            <a:r>
              <a:rPr lang="lt-LT" sz="2800" b="1" dirty="0" smtClean="0">
                <a:solidFill>
                  <a:srgbClr val="E2DDDB">
                    <a:lumMod val="10000"/>
                  </a:srgbClr>
                </a:solidFill>
              </a:rPr>
              <a:t>– NVO</a:t>
            </a:r>
          </a:p>
          <a:p>
            <a:pPr>
              <a:lnSpc>
                <a:spcPts val="3360"/>
              </a:lnSpc>
              <a:spcBef>
                <a:spcPts val="0"/>
              </a:spcBef>
              <a:spcAft>
                <a:spcPts val="1200"/>
              </a:spcAft>
            </a:pPr>
            <a:r>
              <a:rPr lang="lt-LT" sz="2800" b="1" dirty="0">
                <a:solidFill>
                  <a:srgbClr val="E2DDDB">
                    <a:lumMod val="10000"/>
                  </a:srgbClr>
                </a:solidFill>
              </a:rPr>
              <a:t>Galimi partneriai </a:t>
            </a:r>
            <a:r>
              <a:rPr lang="lt-LT" sz="2800" b="1" dirty="0" smtClean="0">
                <a:solidFill>
                  <a:srgbClr val="E2DDDB">
                    <a:lumMod val="10000"/>
                  </a:srgbClr>
                </a:solidFill>
              </a:rPr>
              <a:t>– viešieji </a:t>
            </a:r>
            <a:r>
              <a:rPr lang="lt-LT" sz="2800" b="1" dirty="0">
                <a:solidFill>
                  <a:srgbClr val="E2DDDB">
                    <a:lumMod val="10000"/>
                  </a:srgbClr>
                </a:solidFill>
              </a:rPr>
              <a:t>ir privatieji juridiniai asmenys </a:t>
            </a:r>
            <a:endParaRPr lang="lt-LT" sz="2800" b="1" dirty="0" smtClean="0">
              <a:solidFill>
                <a:srgbClr val="E2DDDB">
                  <a:lumMod val="10000"/>
                </a:srgbClr>
              </a:solidFill>
            </a:endParaRPr>
          </a:p>
          <a:p>
            <a:pPr>
              <a:lnSpc>
                <a:spcPts val="3360"/>
              </a:lnSpc>
              <a:spcBef>
                <a:spcPts val="0"/>
              </a:spcBef>
              <a:spcAft>
                <a:spcPts val="1200"/>
              </a:spcAft>
            </a:pPr>
            <a:r>
              <a:rPr lang="lt-LT" sz="2800" b="1" dirty="0">
                <a:solidFill>
                  <a:srgbClr val="E2DDDB">
                    <a:lumMod val="10000"/>
                  </a:srgbClr>
                </a:solidFill>
              </a:rPr>
              <a:t>Vienas pareiškėjas – viena paraiška (projektas</a:t>
            </a:r>
            <a:r>
              <a:rPr lang="lt-LT" sz="2800" b="1" dirty="0" smtClean="0">
                <a:solidFill>
                  <a:srgbClr val="E2DDDB">
                    <a:lumMod val="10000"/>
                  </a:srgbClr>
                </a:solidFill>
              </a:rPr>
              <a:t>) – veiklos vienoje apskrityje</a:t>
            </a:r>
          </a:p>
          <a:p>
            <a:pPr>
              <a:lnSpc>
                <a:spcPts val="3360"/>
              </a:lnSpc>
              <a:spcBef>
                <a:spcPts val="0"/>
              </a:spcBef>
              <a:spcAft>
                <a:spcPts val="1200"/>
              </a:spcAft>
            </a:pPr>
            <a:r>
              <a:rPr lang="lt-LT" sz="2800" b="1" dirty="0">
                <a:solidFill>
                  <a:srgbClr val="E2DDDB">
                    <a:lumMod val="10000"/>
                  </a:srgbClr>
                </a:solidFill>
              </a:rPr>
              <a:t>Pareiškėju (projekto vykdytoju) ir partneriu gali būti juridiniai asmenys, juridinio asmens filialai ar </a:t>
            </a:r>
            <a:r>
              <a:rPr lang="lt-LT" sz="2800" b="1" dirty="0" smtClean="0">
                <a:solidFill>
                  <a:srgbClr val="E2DDDB">
                    <a:lumMod val="10000"/>
                  </a:srgbClr>
                </a:solidFill>
              </a:rPr>
              <a:t>atstovybės</a:t>
            </a:r>
          </a:p>
          <a:p>
            <a:pPr>
              <a:lnSpc>
                <a:spcPts val="3360"/>
              </a:lnSpc>
              <a:spcBef>
                <a:spcPts val="0"/>
              </a:spcBef>
              <a:spcAft>
                <a:spcPts val="1200"/>
              </a:spcAft>
            </a:pPr>
            <a:r>
              <a:rPr lang="lt-LT" sz="2800" b="1" dirty="0" smtClean="0">
                <a:solidFill>
                  <a:srgbClr val="E2DDDB">
                    <a:lumMod val="10000"/>
                  </a:srgbClr>
                </a:solidFill>
              </a:rPr>
              <a:t>Pareiškėjas apskrityje X negali būti kito projekto partneriu toje pačioje apskrityje X</a:t>
            </a:r>
          </a:p>
          <a:p>
            <a:pPr>
              <a:lnSpc>
                <a:spcPts val="3360"/>
              </a:lnSpc>
              <a:spcBef>
                <a:spcPts val="0"/>
              </a:spcBef>
              <a:spcAft>
                <a:spcPts val="1200"/>
              </a:spcAft>
            </a:pPr>
            <a:r>
              <a:rPr lang="lt-LT" sz="2800" b="1" dirty="0">
                <a:solidFill>
                  <a:srgbClr val="E2DDDB">
                    <a:lumMod val="10000"/>
                  </a:srgbClr>
                </a:solidFill>
              </a:rPr>
              <a:t>Iki paraiškos pateikimo pareiškėjas su partneriu (-</a:t>
            </a:r>
            <a:r>
              <a:rPr lang="lt-LT" sz="2800" b="1" dirty="0" err="1">
                <a:solidFill>
                  <a:srgbClr val="E2DDDB">
                    <a:lumMod val="10000"/>
                  </a:srgbClr>
                </a:solidFill>
              </a:rPr>
              <a:t>iais</a:t>
            </a:r>
            <a:r>
              <a:rPr lang="lt-LT" sz="2800" b="1" dirty="0">
                <a:solidFill>
                  <a:srgbClr val="E2DDDB">
                    <a:lumMod val="10000"/>
                  </a:srgbClr>
                </a:solidFill>
              </a:rPr>
              <a:t>) sudaro ir su paraiška pateikia jungtinės veiklos sutartį</a:t>
            </a:r>
            <a:endParaRPr lang="lt-LT" sz="2800" b="1" dirty="0" smtClean="0">
              <a:solidFill>
                <a:srgbClr val="E2DDDB">
                  <a:lumMod val="10000"/>
                </a:srgbClr>
              </a:solidFill>
            </a:endParaRPr>
          </a:p>
          <a:p>
            <a:pPr marL="0" indent="0">
              <a:lnSpc>
                <a:spcPts val="3360"/>
              </a:lnSpc>
              <a:spcBef>
                <a:spcPts val="0"/>
              </a:spcBef>
              <a:spcAft>
                <a:spcPts val="600"/>
              </a:spcAft>
              <a:buNone/>
            </a:pPr>
            <a:endParaRPr lang="lt-LT" sz="28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Tree>
    <p:extLst>
      <p:ext uri="{BB962C8B-B14F-4D97-AF65-F5344CB8AC3E}">
        <p14:creationId xmlns:p14="http://schemas.microsoft.com/office/powerpoint/2010/main" val="3806446012"/>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rmAutofit fontScale="90000"/>
          </a:bodyPr>
          <a:lstStyle/>
          <a:p>
            <a:r>
              <a:rPr lang="pt-BR" sz="4000" dirty="0">
                <a:solidFill>
                  <a:schemeClr val="bg2">
                    <a:lumMod val="10000"/>
                  </a:schemeClr>
                </a:solidFill>
              </a:rPr>
              <a:t>Reikalavimai pareiškėjams ir partneriams </a:t>
            </a:r>
            <a:r>
              <a:rPr lang="pt-BR" sz="4000" dirty="0" smtClean="0">
                <a:solidFill>
                  <a:schemeClr val="bg2">
                    <a:lumMod val="10000"/>
                  </a:schemeClr>
                </a:solidFill>
              </a:rPr>
              <a:t>(</a:t>
            </a:r>
            <a:r>
              <a:rPr lang="lt-LT" sz="4000" dirty="0" smtClean="0">
                <a:solidFill>
                  <a:schemeClr val="bg2">
                    <a:lumMod val="10000"/>
                  </a:schemeClr>
                </a:solidFill>
              </a:rPr>
              <a:t>2</a:t>
            </a:r>
            <a:r>
              <a:rPr lang="pt-BR" sz="4000" dirty="0" smtClean="0">
                <a:solidFill>
                  <a:schemeClr val="bg2">
                    <a:lumMod val="10000"/>
                  </a:schemeClr>
                </a:solidFill>
              </a:rPr>
              <a:t>)</a:t>
            </a:r>
            <a:endParaRPr lang="lt-LT" sz="4000" dirty="0">
              <a:solidFill>
                <a:schemeClr val="bg2">
                  <a:lumMod val="10000"/>
                </a:schemeClr>
              </a:solidFill>
            </a:endParaRPr>
          </a:p>
        </p:txBody>
      </p:sp>
      <p:sp>
        <p:nvSpPr>
          <p:cNvPr id="4" name="Teksto vietos rezervavimo ženklas 6"/>
          <p:cNvSpPr txBox="1">
            <a:spLocks/>
          </p:cNvSpPr>
          <p:nvPr/>
        </p:nvSpPr>
        <p:spPr>
          <a:xfrm>
            <a:off x="727013" y="1257300"/>
            <a:ext cx="3308656" cy="4267203"/>
          </a:xfrm>
          <a:prstGeom prst="rect">
            <a:avLst/>
          </a:prstGeom>
          <a:solidFill>
            <a:srgbClr val="C7F1D2"/>
          </a:solidFill>
        </p:spPr>
        <p:txBody>
          <a:bodyPr anchor="t" anchorCtr="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None/>
            </a:pPr>
            <a:r>
              <a:rPr lang="lt-LT" sz="2800" b="1" dirty="0">
                <a:solidFill>
                  <a:srgbClr val="000000"/>
                </a:solidFill>
              </a:rPr>
              <a:t>Tas pats juridinis asmuo, juridinio asmens filialas ar atstovybė gali būti tik vieno konkrečioje apskrityje planuojamo įgyvendinti projekto partneriu</a:t>
            </a: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
        <p:nvSpPr>
          <p:cNvPr id="6" name="Teksto vietos rezervavimo ženklas 6"/>
          <p:cNvSpPr txBox="1">
            <a:spLocks/>
          </p:cNvSpPr>
          <p:nvPr/>
        </p:nvSpPr>
        <p:spPr>
          <a:xfrm>
            <a:off x="5627076" y="1257300"/>
            <a:ext cx="3640015" cy="4267203"/>
          </a:xfrm>
          <a:prstGeom prst="rect">
            <a:avLst/>
          </a:prstGeom>
          <a:solidFill>
            <a:srgbClr val="FF9999"/>
          </a:solidFill>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200"/>
              </a:spcBef>
            </a:pPr>
            <a:r>
              <a:rPr lang="lt-LT" sz="2400" b="1" dirty="0">
                <a:solidFill>
                  <a:srgbClr val="E2DDDB">
                    <a:lumMod val="10000"/>
                  </a:srgbClr>
                </a:solidFill>
              </a:rPr>
              <a:t>s</a:t>
            </a:r>
            <a:r>
              <a:rPr lang="lt-LT" sz="2400" b="1" dirty="0" smtClean="0">
                <a:solidFill>
                  <a:srgbClr val="E2DDDB">
                    <a:lumMod val="10000"/>
                  </a:srgbClr>
                </a:solidFill>
              </a:rPr>
              <a:t>avivaldybių administracijoms</a:t>
            </a:r>
          </a:p>
          <a:p>
            <a:pPr>
              <a:spcBef>
                <a:spcPts val="1200"/>
              </a:spcBef>
            </a:pPr>
            <a:r>
              <a:rPr lang="lt-LT" sz="2400" b="1" dirty="0" smtClean="0">
                <a:solidFill>
                  <a:srgbClr val="E2DDDB">
                    <a:lumMod val="10000"/>
                  </a:srgbClr>
                </a:solidFill>
              </a:rPr>
              <a:t>savivaldybių </a:t>
            </a:r>
            <a:r>
              <a:rPr lang="lt-LT" sz="2400" b="1" dirty="0">
                <a:solidFill>
                  <a:srgbClr val="E2DDDB">
                    <a:lumMod val="10000"/>
                  </a:srgbClr>
                </a:solidFill>
              </a:rPr>
              <a:t>socialinių paslaugų (paramos) centrams, kurių savininko (dalininko) teises ir pareigas įgyvendina </a:t>
            </a:r>
            <a:r>
              <a:rPr lang="lt-LT" sz="2400" b="1" dirty="0" smtClean="0">
                <a:solidFill>
                  <a:srgbClr val="E2DDDB">
                    <a:lumMod val="10000"/>
                  </a:srgbClr>
                </a:solidFill>
              </a:rPr>
              <a:t>savivaldybė</a:t>
            </a:r>
          </a:p>
          <a:p>
            <a:pPr>
              <a:spcBef>
                <a:spcPts val="1200"/>
              </a:spcBef>
            </a:pPr>
            <a:r>
              <a:rPr lang="lt-LT" sz="2400" b="1" dirty="0" smtClean="0">
                <a:solidFill>
                  <a:srgbClr val="E2DDDB">
                    <a:lumMod val="10000"/>
                  </a:srgbClr>
                </a:solidFill>
              </a:rPr>
              <a:t>teritorinėms </a:t>
            </a:r>
            <a:r>
              <a:rPr lang="lt-LT" sz="2400" b="1" dirty="0">
                <a:solidFill>
                  <a:srgbClr val="E2DDDB">
                    <a:lumMod val="10000"/>
                  </a:srgbClr>
                </a:solidFill>
              </a:rPr>
              <a:t>darbo biržoms</a:t>
            </a:r>
            <a:endParaRPr lang="lt-LT" sz="3200" b="1" dirty="0" smtClean="0">
              <a:solidFill>
                <a:srgbClr val="E2DDDB">
                  <a:lumMod val="10000"/>
                </a:srgbClr>
              </a:solidFill>
            </a:endParaRPr>
          </a:p>
        </p:txBody>
      </p:sp>
      <p:sp>
        <p:nvSpPr>
          <p:cNvPr id="7" name="Rodyklė dešinėn 6"/>
          <p:cNvSpPr/>
          <p:nvPr/>
        </p:nvSpPr>
        <p:spPr>
          <a:xfrm>
            <a:off x="4035668" y="3032614"/>
            <a:ext cx="1591407" cy="716573"/>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2000" b="1" dirty="0" smtClean="0">
                <a:solidFill>
                  <a:srgbClr val="000000"/>
                </a:solidFill>
              </a:rPr>
              <a:t>Netaikoma</a:t>
            </a:r>
            <a:endParaRPr lang="en-GB" sz="2000" b="1" dirty="0">
              <a:solidFill>
                <a:srgbClr val="000000"/>
              </a:solidFill>
            </a:endParaRPr>
          </a:p>
        </p:txBody>
      </p:sp>
    </p:spTree>
    <p:extLst>
      <p:ext uri="{BB962C8B-B14F-4D97-AF65-F5344CB8AC3E}">
        <p14:creationId xmlns:p14="http://schemas.microsoft.com/office/powerpoint/2010/main" val="4219873418"/>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Reikalavimai pareiškėjams ir partneriams (3)</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None/>
            </a:pPr>
            <a:r>
              <a:rPr lang="lt-LT" sz="6200" b="1" dirty="0">
                <a:solidFill>
                  <a:srgbClr val="E2DDDB">
                    <a:lumMod val="10000"/>
                  </a:srgbClr>
                </a:solidFill>
              </a:rPr>
              <a:t>Pareiškėjas turi turėti pakankamus gebėjimus (ir patirties) vykdyti projektą</a:t>
            </a:r>
            <a:r>
              <a:rPr lang="lt-LT" sz="6200" b="1" dirty="0" smtClean="0">
                <a:solidFill>
                  <a:srgbClr val="E2DDDB">
                    <a:lumMod val="10000"/>
                  </a:srgbClr>
                </a:solidFill>
              </a:rPr>
              <a:t>:</a:t>
            </a:r>
          </a:p>
          <a:p>
            <a:pPr>
              <a:lnSpc>
                <a:spcPts val="3360"/>
              </a:lnSpc>
              <a:spcBef>
                <a:spcPts val="0"/>
              </a:spcBef>
              <a:spcAft>
                <a:spcPts val="1200"/>
              </a:spcAft>
            </a:pPr>
            <a:r>
              <a:rPr lang="lt-LT" sz="6200" b="1" dirty="0">
                <a:solidFill>
                  <a:srgbClr val="E2DDDB">
                    <a:lumMod val="10000"/>
                  </a:srgbClr>
                </a:solidFill>
              </a:rPr>
              <a:t>įregistruotas Juridinių asmenų registre ir veikti ne trumpiau nei 3 metus iki paraiškos pateikimo </a:t>
            </a:r>
            <a:r>
              <a:rPr lang="lt-LT" sz="6200" b="1" dirty="0" smtClean="0">
                <a:solidFill>
                  <a:srgbClr val="E2DDDB">
                    <a:lumMod val="10000"/>
                  </a:srgbClr>
                </a:solidFill>
              </a:rPr>
              <a:t>datos</a:t>
            </a:r>
          </a:p>
          <a:p>
            <a:pPr>
              <a:lnSpc>
                <a:spcPts val="3360"/>
              </a:lnSpc>
              <a:spcBef>
                <a:spcPts val="0"/>
              </a:spcBef>
              <a:spcAft>
                <a:spcPts val="1200"/>
              </a:spcAft>
            </a:pPr>
            <a:r>
              <a:rPr lang="lt-LT" sz="6200" b="1" dirty="0">
                <a:solidFill>
                  <a:srgbClr val="E2DDDB">
                    <a:lumMod val="10000"/>
                  </a:srgbClr>
                </a:solidFill>
              </a:rPr>
              <a:t>pareiškėjo steigimo dokumentuose (įstatuose, steigimo sandoryje arba veiklos nuostatuose), patvirtintuose ar pakeistuose ne vėliau nei prieš 3 metus iki paraiškos pateikimo datos, nurodyti pagrindiniai pareiškėjo veiklos tikslai ir uždaviniai turi būti susiję su socialinių paslaugų, kaip apibrėžta Socialinių paslaugų kataloge, teikimu ir (arba) socialinės integracijos </a:t>
            </a:r>
            <a:r>
              <a:rPr lang="lt-LT" sz="6200" b="1" dirty="0" smtClean="0">
                <a:solidFill>
                  <a:srgbClr val="E2DDDB">
                    <a:lumMod val="10000"/>
                  </a:srgbClr>
                </a:solidFill>
              </a:rPr>
              <a:t>veikla</a:t>
            </a:r>
          </a:p>
          <a:p>
            <a:pPr>
              <a:lnSpc>
                <a:spcPts val="3360"/>
              </a:lnSpc>
              <a:spcBef>
                <a:spcPts val="0"/>
              </a:spcBef>
              <a:spcAft>
                <a:spcPts val="1200"/>
              </a:spcAft>
            </a:pPr>
            <a:r>
              <a:rPr lang="lt-LT" sz="6200" b="1" dirty="0">
                <a:solidFill>
                  <a:srgbClr val="E2DDDB">
                    <a:lumMod val="10000"/>
                  </a:srgbClr>
                </a:solidFill>
              </a:rPr>
              <a:t>pareiškėjo organizacijoje ne trumpiau kaip dvylika mėnesių iki paraiškos pateikimo datos kiekvieną mėnesį dirbo ne mažiau kaip du apdraustieji.  Apdraustieji darbuotojai yra fiziniai asmenys, apie kurių valstybinio socialinio draudimo pradžią yra pateiktas pranešimas Valstybinio socialinio draudimo fondo valdybai prie Socialinės apsaugos ir darbo ministerijos</a:t>
            </a: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Tree>
    <p:extLst>
      <p:ext uri="{BB962C8B-B14F-4D97-AF65-F5344CB8AC3E}">
        <p14:creationId xmlns:p14="http://schemas.microsoft.com/office/powerpoint/2010/main" val="2014096144"/>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Stebėsenos rodiklis</a:t>
            </a:r>
            <a:endParaRPr lang="lt-LT" sz="3600" dirty="0">
              <a:solidFill>
                <a:schemeClr val="bg2">
                  <a:lumMod val="10000"/>
                </a:schemeClr>
              </a:solidFill>
            </a:endParaRPr>
          </a:p>
        </p:txBody>
      </p:sp>
      <p:sp>
        <p:nvSpPr>
          <p:cNvPr id="6" name="Teksto vietos rezervavimo ženklas 6"/>
          <p:cNvSpPr txBox="1">
            <a:spLocks/>
          </p:cNvSpPr>
          <p:nvPr/>
        </p:nvSpPr>
        <p:spPr>
          <a:xfrm>
            <a:off x="595128" y="1257301"/>
            <a:ext cx="3308656" cy="3191607"/>
          </a:xfrm>
          <a:prstGeom prst="rect">
            <a:avLst/>
          </a:prstGeom>
          <a:solidFill>
            <a:srgbClr val="C7F1D2"/>
          </a:solidFill>
        </p:spPr>
        <p:txBody>
          <a:bodyPr anchor="t" anchorCtr="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None/>
            </a:pPr>
            <a:r>
              <a:rPr lang="lt-LT" sz="2800" b="1" dirty="0">
                <a:solidFill>
                  <a:srgbClr val="000000"/>
                </a:solidFill>
              </a:rPr>
              <a:t>Socialiai pažeidžiami asmenys, kurie po dalyvavimo socialinei integracijai skirtose ESF veiklose pradėjo ieškoti darbo, mokytis arba dirbti, įskaitant savarankišką </a:t>
            </a:r>
            <a:r>
              <a:rPr lang="lt-LT" sz="2800" b="1" dirty="0" smtClean="0">
                <a:solidFill>
                  <a:srgbClr val="000000"/>
                </a:solidFill>
              </a:rPr>
              <a:t>darbą</a:t>
            </a:r>
            <a:endParaRPr lang="lt-LT" sz="3200" dirty="0" smtClean="0">
              <a:solidFill>
                <a:srgbClr val="E2DDDB">
                  <a:lumMod val="10000"/>
                </a:srgbClr>
              </a:solidFill>
            </a:endParaRPr>
          </a:p>
        </p:txBody>
      </p:sp>
      <p:sp>
        <p:nvSpPr>
          <p:cNvPr id="7" name="Rodyklė dešinėn 6"/>
          <p:cNvSpPr/>
          <p:nvPr/>
        </p:nvSpPr>
        <p:spPr>
          <a:xfrm>
            <a:off x="3903784" y="3032614"/>
            <a:ext cx="1661747" cy="716573"/>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2000" b="1" dirty="0" smtClean="0">
                <a:solidFill>
                  <a:srgbClr val="000000"/>
                </a:solidFill>
              </a:rPr>
              <a:t>Skaičiuojami</a:t>
            </a:r>
            <a:endParaRPr lang="en-GB" sz="2000" b="1" dirty="0">
              <a:solidFill>
                <a:srgbClr val="000000"/>
              </a:solidFill>
            </a:endParaRPr>
          </a:p>
        </p:txBody>
      </p:sp>
      <p:sp>
        <p:nvSpPr>
          <p:cNvPr id="8" name="Teksto vietos rezervavimo ženklas 6"/>
          <p:cNvSpPr txBox="1">
            <a:spLocks/>
          </p:cNvSpPr>
          <p:nvPr/>
        </p:nvSpPr>
        <p:spPr>
          <a:xfrm>
            <a:off x="5565531" y="1257301"/>
            <a:ext cx="3640015" cy="4170484"/>
          </a:xfrm>
          <a:prstGeom prst="rect">
            <a:avLst/>
          </a:prstGeom>
          <a:solidFill>
            <a:srgbClr val="FF9999"/>
          </a:solidFill>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200"/>
              </a:spcBef>
              <a:buNone/>
            </a:pPr>
            <a:r>
              <a:rPr lang="lt-LT" sz="2400" b="1" dirty="0" smtClean="0">
                <a:solidFill>
                  <a:srgbClr val="E2DDDB">
                    <a:lumMod val="10000"/>
                  </a:srgbClr>
                </a:solidFill>
              </a:rPr>
              <a:t>Socialiai </a:t>
            </a:r>
            <a:r>
              <a:rPr lang="lt-LT" sz="2400" b="1" dirty="0">
                <a:solidFill>
                  <a:srgbClr val="E2DDDB">
                    <a:lumMod val="10000"/>
                  </a:srgbClr>
                </a:solidFill>
              </a:rPr>
              <a:t>pažeidžiami asmenys, kurie baigę dalyvauti socialinei integracijai skirtose ESF veiklose pradėjo ieškoti darbo, mokytis arba dirbti, įskaitant savarankišką darbą, o pradėdami dalyvauti minėtose ESF veiklose neieškojo darbo, nesimokė arba buvo bedarbiai arba neaktyvūs.</a:t>
            </a:r>
            <a:endParaRPr lang="lt-LT" sz="3200" b="1" dirty="0" smtClean="0">
              <a:solidFill>
                <a:srgbClr val="E2DDDB">
                  <a:lumMod val="10000"/>
                </a:srgbClr>
              </a:solidFill>
            </a:endParaRPr>
          </a:p>
        </p:txBody>
      </p:sp>
      <p:sp>
        <p:nvSpPr>
          <p:cNvPr id="9" name="Teksto vietos rezervavimo ženklas 6"/>
          <p:cNvSpPr txBox="1">
            <a:spLocks/>
          </p:cNvSpPr>
          <p:nvPr/>
        </p:nvSpPr>
        <p:spPr>
          <a:xfrm>
            <a:off x="595128" y="4560277"/>
            <a:ext cx="3308656" cy="867507"/>
          </a:xfrm>
          <a:prstGeom prst="rect">
            <a:avLst/>
          </a:prstGeom>
          <a:solidFill>
            <a:srgbClr val="92D050"/>
          </a:solidFill>
        </p:spPr>
        <p:txBody>
          <a:bodyPr anchor="ctr" anchorCtr="1">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None/>
            </a:pPr>
            <a:r>
              <a:rPr lang="lt-LT" sz="2800" b="1" dirty="0" smtClean="0">
                <a:solidFill>
                  <a:srgbClr val="000000"/>
                </a:solidFill>
              </a:rPr>
              <a:t>40 procentų</a:t>
            </a:r>
            <a:endParaRPr lang="lt-LT" sz="3200" dirty="0" smtClean="0">
              <a:solidFill>
                <a:srgbClr val="E2DDDB">
                  <a:lumMod val="10000"/>
                </a:srgbClr>
              </a:solidFill>
            </a:endParaRPr>
          </a:p>
        </p:txBody>
      </p:sp>
    </p:spTree>
    <p:extLst>
      <p:ext uri="{BB962C8B-B14F-4D97-AF65-F5344CB8AC3E}">
        <p14:creationId xmlns:p14="http://schemas.microsoft.com/office/powerpoint/2010/main" val="4166369844"/>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Prioritetiniai kriterijai (min – 30, </a:t>
            </a:r>
            <a:r>
              <a:rPr lang="lt-LT" sz="3600" dirty="0" err="1" smtClean="0">
                <a:solidFill>
                  <a:schemeClr val="bg2">
                    <a:lumMod val="10000"/>
                  </a:schemeClr>
                </a:solidFill>
              </a:rPr>
              <a:t>max</a:t>
            </a:r>
            <a:r>
              <a:rPr lang="lt-LT" sz="3600" dirty="0" smtClean="0">
                <a:solidFill>
                  <a:schemeClr val="bg2">
                    <a:lumMod val="10000"/>
                  </a:schemeClr>
                </a:solidFill>
              </a:rPr>
              <a:t> – 100)</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Font typeface="Arial" panose="020B0604020202020204" pitchFamily="34" charset="0"/>
              <a:buNone/>
            </a:pP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6" name="Lentelė 5"/>
          <p:cNvGraphicFramePr>
            <a:graphicFrameLocks noGrp="1"/>
          </p:cNvGraphicFramePr>
          <p:nvPr>
            <p:extLst>
              <p:ext uri="{D42A27DB-BD31-4B8C-83A1-F6EECF244321}">
                <p14:modId xmlns:p14="http://schemas.microsoft.com/office/powerpoint/2010/main" val="147035731"/>
              </p:ext>
            </p:extLst>
          </p:nvPr>
        </p:nvGraphicFramePr>
        <p:xfrm>
          <a:off x="615462" y="1072661"/>
          <a:ext cx="8695592" cy="4776984"/>
        </p:xfrm>
        <a:graphic>
          <a:graphicData uri="http://schemas.openxmlformats.org/drawingml/2006/table">
            <a:tbl>
              <a:tblPr/>
              <a:tblGrid>
                <a:gridCol w="7578969"/>
                <a:gridCol w="1116623"/>
              </a:tblGrid>
              <a:tr h="486629">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lt-LT" sz="2400" b="1" kern="1200" dirty="0" smtClean="0">
                          <a:solidFill>
                            <a:srgbClr val="000000"/>
                          </a:solidFill>
                          <a:latin typeface="+mn-lt"/>
                          <a:ea typeface="+mn-ea"/>
                          <a:cs typeface="Times New Roman" pitchFamily="18" charset="0"/>
                        </a:rPr>
                        <a:t>1. Projekto</a:t>
                      </a:r>
                      <a:r>
                        <a:rPr lang="lt-LT" sz="2400" b="1" kern="1200" baseline="0" dirty="0" smtClean="0">
                          <a:solidFill>
                            <a:srgbClr val="000000"/>
                          </a:solidFill>
                          <a:latin typeface="+mn-lt"/>
                          <a:ea typeface="+mn-ea"/>
                          <a:cs typeface="Times New Roman" pitchFamily="18" charset="0"/>
                        </a:rPr>
                        <a:t> kokybė</a:t>
                      </a:r>
                      <a:endParaRPr kumimoji="0" lang="lt-LT" sz="2400" b="0" i="0" u="none" strike="noStrike" cap="none" normalizeH="0" baseline="0" dirty="0" smtClean="0">
                        <a:ln>
                          <a:noFill/>
                        </a:ln>
                        <a:solidFill>
                          <a:srgbClr val="000000"/>
                        </a:solidFill>
                        <a:effectLst/>
                        <a:latin typeface="+mn-lt"/>
                        <a:cs typeface="Times New Roman" pitchFamily="18" charset="0"/>
                      </a:endParaRPr>
                    </a:p>
                  </a:txBody>
                  <a:tcPr marL="68266" marR="68266" marT="72012" marB="720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r>
                        <a:rPr kumimoji="0" lang="lt-LT" sz="2400" b="1" i="0" u="none" strike="noStrike" cap="none" normalizeH="0" baseline="0" dirty="0" smtClean="0">
                          <a:ln>
                            <a:noFill/>
                          </a:ln>
                          <a:solidFill>
                            <a:srgbClr val="000000"/>
                          </a:solidFill>
                          <a:effectLst/>
                          <a:latin typeface="+mn-lt"/>
                          <a:cs typeface="Times New Roman" pitchFamily="18" charset="0"/>
                        </a:rPr>
                        <a:t>30 balų</a:t>
                      </a:r>
                    </a:p>
                  </a:txBody>
                  <a:tcPr marL="68266" marR="68266" marT="36006" marB="360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r h="4129333">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V</a:t>
                      </a:r>
                      <a:r>
                        <a:rPr kumimoji="0" lang="lt-LT" sz="2000" b="1"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rPr>
                        <a:t>ertinant projekto kokybę, vertinami šie kokybiniai projekto aspektai:</a:t>
                      </a:r>
                    </a:p>
                    <a:p>
                      <a:pPr marL="285750" marR="0" lvl="0" indent="-285750" algn="just" defTabSz="49775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rPr>
                        <a:t>identifikuota tikslinė grupė (TG) ir pagrįstas jos pasirinkimas, išanalizuotos ir aprašytos TG problemos ir poreikiai, analizėje naudojami statistiniai ir kt. tyrimai, vertinimų duomenys, aiškiai aprašyti TG asmenų įtraukimo į projekto veiklas būdai (mechanizmas);</a:t>
                      </a:r>
                    </a:p>
                    <a:p>
                      <a:pPr marL="285750" marR="0" lvl="0" indent="-285750" algn="just" defTabSz="49775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rPr>
                        <a:t>projekto veiklų (paslaugų) atitikimas TG poreikiams bei problemoms spręsti (paslaugų turinys, paslaugų apimtys, darbo metodai, nuoseklumas, trukmė);</a:t>
                      </a:r>
                    </a:p>
                    <a:p>
                      <a:pPr marL="285750" marR="0" lvl="0" indent="-285750" algn="just" defTabSz="49775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rPr>
                        <a:t>projekto veiklos (paslaugos TG) atitinka projekto tikslus, planuojamus rezultatus ir gali užtikrinti teigiamus TG asmenų situacijos darbo rinkoje pokyčius; </a:t>
                      </a:r>
                    </a:p>
                    <a:p>
                      <a:pPr marL="285750" marR="0" lvl="0" indent="-285750" algn="just" defTabSz="49775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rPr>
                        <a:t>projekto partnerių pasirinkimo pagrįstumas ir jų įtaka sėkmingam projekto įgyvendinimui;</a:t>
                      </a:r>
                    </a:p>
                    <a:p>
                      <a:pPr marL="285750" marR="0" lvl="0" indent="-285750" algn="just" defTabSz="49775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rPr>
                        <a:t>identifikuotos projekto rizikos ir numatytos rizikų valdymo priemonės; </a:t>
                      </a:r>
                    </a:p>
                    <a:p>
                      <a:pPr marL="285750" marR="0" lvl="0" indent="-285750" algn="just" defTabSz="497754"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rPr>
                        <a:t>projektui įgyvendinti numatytos lėšos yra racionaliai ir efektyviai suplanuotos. </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Arial" panose="020B0604020202020204" pitchFamily="34" charset="0"/>
                        </a:rPr>
                        <a:t>Atliekamas ekspertinis vertinimas, suteikiant nuo 0 iki 30 balų</a:t>
                      </a:r>
                      <a:r>
                        <a:rPr kumimoji="0" lang="lt-LT" sz="2000" b="1" i="0" u="none" strike="noStrike" kern="1200" cap="none" spc="0" normalizeH="0" baseline="0" noProof="0" dirty="0" smtClean="0">
                          <a:ln>
                            <a:noFill/>
                          </a:ln>
                          <a:solidFill>
                            <a:prstClr val="black"/>
                          </a:solidFill>
                          <a:effectLst/>
                          <a:uLnTx/>
                          <a:uFillTx/>
                          <a:latin typeface="+mn-lt"/>
                          <a:ea typeface="+mn-ea"/>
                          <a:cs typeface="+mn-cs"/>
                        </a:rPr>
                        <a:t>. </a:t>
                      </a:r>
                      <a:endParaRPr kumimoji="0" lang="lt-LT" sz="2000" b="1" i="0" u="none" strike="noStrike" kern="1200" cap="none" spc="0" normalizeH="0" baseline="0" noProof="0" dirty="0">
                        <a:ln>
                          <a:noFill/>
                        </a:ln>
                        <a:solidFill>
                          <a:prstClr val="black"/>
                        </a:solidFill>
                        <a:effectLst/>
                        <a:uLnTx/>
                        <a:uFillTx/>
                        <a:latin typeface="+mn-lt"/>
                        <a:ea typeface="+mn-ea"/>
                        <a:cs typeface="+mn-cs"/>
                      </a:endParaRPr>
                    </a:p>
                  </a:txBody>
                  <a:tcPr marL="68266" marR="68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endParaRPr kumimoji="0" lang="lt-LT" sz="2000" b="1" i="0" u="none" strike="noStrike" cap="none" normalizeH="0" baseline="0" dirty="0" smtClean="0">
                        <a:ln>
                          <a:noFill/>
                        </a:ln>
                        <a:solidFill>
                          <a:schemeClr val="tx1"/>
                        </a:solidFill>
                        <a:effectLst/>
                        <a:latin typeface="+mn-lt"/>
                        <a:cs typeface="Times New Roman" pitchFamily="18" charset="0"/>
                      </a:endParaRPr>
                    </a:p>
                  </a:txBody>
                  <a:tcPr marL="68266" marR="68266" marT="3600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bl>
          </a:graphicData>
        </a:graphic>
      </p:graphicFrame>
    </p:spTree>
    <p:extLst>
      <p:ext uri="{BB962C8B-B14F-4D97-AF65-F5344CB8AC3E}">
        <p14:creationId xmlns:p14="http://schemas.microsoft.com/office/powerpoint/2010/main" val="4078450535"/>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Prioritetiniai kriterijai</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Font typeface="Arial" panose="020B0604020202020204" pitchFamily="34" charset="0"/>
              <a:buNone/>
            </a:pP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6" name="Lentelė 5"/>
          <p:cNvGraphicFramePr>
            <a:graphicFrameLocks noGrp="1"/>
          </p:cNvGraphicFramePr>
          <p:nvPr>
            <p:extLst>
              <p:ext uri="{D42A27DB-BD31-4B8C-83A1-F6EECF244321}">
                <p14:modId xmlns:p14="http://schemas.microsoft.com/office/powerpoint/2010/main" val="2785790650"/>
              </p:ext>
            </p:extLst>
          </p:nvPr>
        </p:nvGraphicFramePr>
        <p:xfrm>
          <a:off x="615462" y="1072662"/>
          <a:ext cx="8695592" cy="4493074"/>
        </p:xfrm>
        <a:graphic>
          <a:graphicData uri="http://schemas.openxmlformats.org/drawingml/2006/table">
            <a:tbl>
              <a:tblPr/>
              <a:tblGrid>
                <a:gridCol w="7578969"/>
                <a:gridCol w="1116623"/>
              </a:tblGrid>
              <a:tr h="83137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lt-LT" sz="2400" b="1" kern="1200" dirty="0" smtClean="0">
                          <a:solidFill>
                            <a:srgbClr val="000000"/>
                          </a:solidFill>
                          <a:latin typeface="+mn-lt"/>
                          <a:ea typeface="+mn-ea"/>
                          <a:cs typeface="Times New Roman" pitchFamily="18" charset="0"/>
                        </a:rPr>
                        <a:t>2. Pareiškėjo organizacija yra veikianti apskrityje, kurioje bus vykdomas projektas</a:t>
                      </a:r>
                      <a:endParaRPr kumimoji="0" lang="lt-LT" sz="2400" b="0" i="0" u="none" strike="noStrike" cap="none" normalizeH="0" baseline="0" dirty="0" smtClean="0">
                        <a:ln>
                          <a:noFill/>
                        </a:ln>
                        <a:solidFill>
                          <a:srgbClr val="000000"/>
                        </a:solidFill>
                        <a:effectLst/>
                        <a:latin typeface="+mn-lt"/>
                        <a:cs typeface="Times New Roman" pitchFamily="18" charset="0"/>
                      </a:endParaRPr>
                    </a:p>
                  </a:txBody>
                  <a:tcPr marL="68266" marR="68266" marT="72012" marB="720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r>
                        <a:rPr kumimoji="0" lang="lt-LT" sz="2400" b="1" i="0" u="none" strike="noStrike" cap="none" normalizeH="0" baseline="0" dirty="0" smtClean="0">
                          <a:ln>
                            <a:noFill/>
                          </a:ln>
                          <a:solidFill>
                            <a:srgbClr val="000000"/>
                          </a:solidFill>
                          <a:effectLst/>
                          <a:latin typeface="+mn-lt"/>
                          <a:cs typeface="Times New Roman" pitchFamily="18" charset="0"/>
                        </a:rPr>
                        <a:t>15 balų</a:t>
                      </a:r>
                    </a:p>
                  </a:txBody>
                  <a:tcPr marL="68266" marR="68266" marT="36006" marB="360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r h="3617530">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400" b="1" i="0" u="none" strike="noStrike" kern="1200" cap="none" spc="0" normalizeH="0" baseline="0" noProof="0" dirty="0" smtClean="0">
                          <a:ln>
                            <a:noFill/>
                          </a:ln>
                          <a:solidFill>
                            <a:prstClr val="black"/>
                          </a:solidFill>
                          <a:effectLst/>
                          <a:uLnTx/>
                          <a:uFillTx/>
                          <a:latin typeface="+mn-lt"/>
                          <a:ea typeface="+mn-ea"/>
                          <a:cs typeface="+mn-cs"/>
                        </a:rPr>
                        <a:t>Laikoma, kad pareiškėjo organizacija veikia apskrityje, jei ji yra įregistruota arba turi patalpas toje apskrityje, kurioje vykdys projektą. Patalpos turi būti tinkamos projekte numatytoms veikloms įgyvendinti. Tikrinamas pareiškėjo organizacijos buveinės adresas arba galiojanti patalpų nuomos, panaudos, nuosavybės sutartis, sudaryta ne vėliau kaip iki nustatytos paraiškos pateikimo įgyvendinančiajai institucijai datos.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400" b="1" i="0" u="none" strike="noStrike" kern="1200" cap="none" spc="0" normalizeH="0" baseline="0" noProof="0" dirty="0" smtClean="0">
                          <a:ln>
                            <a:noFill/>
                          </a:ln>
                          <a:solidFill>
                            <a:prstClr val="black"/>
                          </a:solidFill>
                          <a:effectLst/>
                          <a:uLnTx/>
                          <a:uFillTx/>
                          <a:latin typeface="+mn-lt"/>
                          <a:ea typeface="+mn-ea"/>
                          <a:cs typeface="+mn-cs"/>
                        </a:rPr>
                        <a:t>Jei pareiškėjo organizacija veikia apskrityje, kurioje bus vykdoma projekto veikla, paraiškai skiriama 15 balų, jei ne – 0 balų.</a:t>
                      </a:r>
                    </a:p>
                  </a:txBody>
                  <a:tcPr marL="68266" marR="68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endParaRPr kumimoji="0" lang="lt-LT" sz="2000" b="1" i="0" u="none" strike="noStrike" cap="none" normalizeH="0" baseline="0" dirty="0" smtClean="0">
                        <a:ln>
                          <a:noFill/>
                        </a:ln>
                        <a:solidFill>
                          <a:schemeClr val="tx1"/>
                        </a:solidFill>
                        <a:effectLst/>
                        <a:latin typeface="+mn-lt"/>
                        <a:cs typeface="Times New Roman" pitchFamily="18" charset="0"/>
                      </a:endParaRPr>
                    </a:p>
                  </a:txBody>
                  <a:tcPr marL="68266" marR="68266" marT="3600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bl>
          </a:graphicData>
        </a:graphic>
      </p:graphicFrame>
    </p:spTree>
    <p:extLst>
      <p:ext uri="{BB962C8B-B14F-4D97-AF65-F5344CB8AC3E}">
        <p14:creationId xmlns:p14="http://schemas.microsoft.com/office/powerpoint/2010/main" val="350834372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Prioritetiniai kriterijai</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Font typeface="Arial" panose="020B0604020202020204" pitchFamily="34" charset="0"/>
              <a:buNone/>
            </a:pP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6" name="Lentelė 5"/>
          <p:cNvGraphicFramePr>
            <a:graphicFrameLocks noGrp="1"/>
          </p:cNvGraphicFramePr>
          <p:nvPr>
            <p:extLst>
              <p:ext uri="{D42A27DB-BD31-4B8C-83A1-F6EECF244321}">
                <p14:modId xmlns:p14="http://schemas.microsoft.com/office/powerpoint/2010/main" val="3460351388"/>
              </p:ext>
            </p:extLst>
          </p:nvPr>
        </p:nvGraphicFramePr>
        <p:xfrm>
          <a:off x="615462" y="1072662"/>
          <a:ext cx="8695592" cy="4472184"/>
        </p:xfrm>
        <a:graphic>
          <a:graphicData uri="http://schemas.openxmlformats.org/drawingml/2006/table">
            <a:tbl>
              <a:tblPr/>
              <a:tblGrid>
                <a:gridCol w="7578969"/>
                <a:gridCol w="1116623"/>
              </a:tblGrid>
              <a:tr h="483576">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lt-LT" sz="2400" b="1" kern="1200" dirty="0" smtClean="0">
                          <a:solidFill>
                            <a:srgbClr val="000000"/>
                          </a:solidFill>
                          <a:latin typeface="+mn-lt"/>
                          <a:ea typeface="+mn-ea"/>
                          <a:cs typeface="Times New Roman" pitchFamily="18" charset="0"/>
                        </a:rPr>
                        <a:t>3. Regioninė projekto veiklų aprėptis</a:t>
                      </a:r>
                      <a:endParaRPr kumimoji="0" lang="lt-LT" sz="2400" b="0" i="0" u="none" strike="noStrike" cap="none" normalizeH="0" baseline="0" dirty="0" smtClean="0">
                        <a:ln>
                          <a:noFill/>
                        </a:ln>
                        <a:solidFill>
                          <a:srgbClr val="000000"/>
                        </a:solidFill>
                        <a:effectLst/>
                        <a:latin typeface="+mn-lt"/>
                        <a:cs typeface="Times New Roman" pitchFamily="18" charset="0"/>
                      </a:endParaRPr>
                    </a:p>
                  </a:txBody>
                  <a:tcPr marL="68266" marR="68266" marT="72012" marB="720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r>
                        <a:rPr kumimoji="0" lang="lt-LT" sz="2400" b="1" i="0" u="none" strike="noStrike" cap="none" normalizeH="0" baseline="0" dirty="0" smtClean="0">
                          <a:ln>
                            <a:noFill/>
                          </a:ln>
                          <a:solidFill>
                            <a:srgbClr val="000000"/>
                          </a:solidFill>
                          <a:effectLst/>
                          <a:latin typeface="+mn-lt"/>
                          <a:cs typeface="Times New Roman" pitchFamily="18" charset="0"/>
                        </a:rPr>
                        <a:t>14 balų</a:t>
                      </a:r>
                    </a:p>
                  </a:txBody>
                  <a:tcPr marL="68266" marR="68266" marT="36006" marB="360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r h="3617530">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Laikoma, kad veikla vykdoma savivaldybėje, jei paraiškoje planuojama, kad tos savivaldybės gyventojai sudarys ne mažiau kaip 15 proc. visų projekto tikslinės grupės dalyvių.</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Prioritetiniai balai skiriami tik tuo atveju, jei pareiškėjas ar partneris yra įregistruotas arba turi patalpas tose savivaldybėse. Patalpos turi būti tinkamos projekte numatytoms veikloms įgyvendini. Tikrinamas pareiškėjo ar partnerio organizacijos buveinės adresas arba galiojanti patalpų nuomos, panaudos, nuosavybės sutartis arba pareiškėjo (partnerio) sudaryta bendradarbiavimo sutartis, suteikianti jiems galimybę naudotis patalpomis. Tikrinamos sutartys turi būti sudarytos ne vėliau kaip iki nustatytos paraiškos pateikimo įgyvendinančiajai institucijai datos.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Jei projekto veiklas numatyta vykdyti 1 savivaldybėje, projektui skiriama 0 balų, jei 2 savivaldybėse – 2 balai, jei 3 savivaldybėse – 5 balai, jei 4 savivaldybėse – 9 balai, jei 5–6 savivaldybėse – 14 balų.</a:t>
                      </a:r>
                      <a:endParaRPr kumimoji="0" lang="lt-LT" sz="2000" b="1" i="0" u="none" strike="noStrike" kern="1200" cap="none" spc="0" normalizeH="0" baseline="0" noProof="0" dirty="0">
                        <a:ln>
                          <a:noFill/>
                        </a:ln>
                        <a:solidFill>
                          <a:prstClr val="black"/>
                        </a:solidFill>
                        <a:effectLst/>
                        <a:uLnTx/>
                        <a:uFillTx/>
                        <a:latin typeface="+mn-lt"/>
                        <a:ea typeface="+mn-ea"/>
                        <a:cs typeface="+mn-cs"/>
                      </a:endParaRPr>
                    </a:p>
                  </a:txBody>
                  <a:tcPr marL="68266" marR="68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endParaRPr kumimoji="0" lang="lt-LT" sz="2000" b="1" i="0" u="none" strike="noStrike" cap="none" normalizeH="0" baseline="0" dirty="0" smtClean="0">
                        <a:ln>
                          <a:noFill/>
                        </a:ln>
                        <a:solidFill>
                          <a:schemeClr val="tx1"/>
                        </a:solidFill>
                        <a:effectLst/>
                        <a:latin typeface="+mn-lt"/>
                        <a:cs typeface="Times New Roman" pitchFamily="18" charset="0"/>
                      </a:endParaRPr>
                    </a:p>
                  </a:txBody>
                  <a:tcPr marL="68266" marR="68266" marT="3600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bl>
          </a:graphicData>
        </a:graphic>
      </p:graphicFrame>
    </p:spTree>
    <p:extLst>
      <p:ext uri="{BB962C8B-B14F-4D97-AF65-F5344CB8AC3E}">
        <p14:creationId xmlns:p14="http://schemas.microsoft.com/office/powerpoint/2010/main" val="3249216700"/>
      </p:ext>
    </p:extLst>
  </p:cSld>
  <p:clrMapOvr>
    <a:masterClrMapping/>
  </p:clrMapOvr>
  <p:transition spd="slow">
    <p:push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Prioritetiniai kriterijai</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Font typeface="Arial" panose="020B0604020202020204" pitchFamily="34" charset="0"/>
              <a:buNone/>
            </a:pP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6" name="Lentelė 5"/>
          <p:cNvGraphicFramePr>
            <a:graphicFrameLocks noGrp="1"/>
          </p:cNvGraphicFramePr>
          <p:nvPr>
            <p:extLst>
              <p:ext uri="{D42A27DB-BD31-4B8C-83A1-F6EECF244321}">
                <p14:modId xmlns:p14="http://schemas.microsoft.com/office/powerpoint/2010/main" val="734196433"/>
              </p:ext>
            </p:extLst>
          </p:nvPr>
        </p:nvGraphicFramePr>
        <p:xfrm>
          <a:off x="615462" y="1072662"/>
          <a:ext cx="8695592" cy="4868424"/>
        </p:xfrm>
        <a:graphic>
          <a:graphicData uri="http://schemas.openxmlformats.org/drawingml/2006/table">
            <a:tbl>
              <a:tblPr/>
              <a:tblGrid>
                <a:gridCol w="7578969"/>
                <a:gridCol w="1116623"/>
              </a:tblGrid>
              <a:tr h="445315">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lt-LT" sz="2400" b="1" kern="1200" dirty="0" smtClean="0">
                          <a:solidFill>
                            <a:srgbClr val="000000"/>
                          </a:solidFill>
                          <a:latin typeface="+mn-lt"/>
                          <a:ea typeface="+mn-ea"/>
                          <a:cs typeface="Times New Roman" pitchFamily="18" charset="0"/>
                        </a:rPr>
                        <a:t>4. Pareiškėjas turi projektų įgyvendinimo patirties</a:t>
                      </a:r>
                      <a:endParaRPr kumimoji="0" lang="lt-LT" sz="2400" b="0" i="0" u="none" strike="noStrike" cap="none" normalizeH="0" baseline="0" dirty="0" smtClean="0">
                        <a:ln>
                          <a:noFill/>
                        </a:ln>
                        <a:solidFill>
                          <a:srgbClr val="000000"/>
                        </a:solidFill>
                        <a:effectLst/>
                        <a:latin typeface="+mn-lt"/>
                        <a:cs typeface="Times New Roman" pitchFamily="18" charset="0"/>
                      </a:endParaRPr>
                    </a:p>
                  </a:txBody>
                  <a:tcPr marL="68266" marR="68266" marT="72012" marB="720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r>
                        <a:rPr kumimoji="0" lang="lt-LT" sz="2400" b="1" i="0" u="none" strike="noStrike" cap="none" normalizeH="0" baseline="0" dirty="0" smtClean="0">
                          <a:ln>
                            <a:noFill/>
                          </a:ln>
                          <a:solidFill>
                            <a:srgbClr val="000000"/>
                          </a:solidFill>
                          <a:effectLst/>
                          <a:latin typeface="+mn-lt"/>
                          <a:cs typeface="Times New Roman" pitchFamily="18" charset="0"/>
                        </a:rPr>
                        <a:t>12 balų</a:t>
                      </a:r>
                    </a:p>
                  </a:txBody>
                  <a:tcPr marL="68266" marR="68266" marT="36006" marB="360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r h="4100308">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200" b="1" i="0" u="none" strike="noStrike" kern="1200" cap="none" spc="0" normalizeH="0" baseline="0" noProof="0" dirty="0" smtClean="0">
                          <a:ln>
                            <a:noFill/>
                          </a:ln>
                          <a:solidFill>
                            <a:prstClr val="black"/>
                          </a:solidFill>
                          <a:effectLst/>
                          <a:uLnTx/>
                          <a:uFillTx/>
                          <a:latin typeface="+mn-lt"/>
                          <a:ea typeface="+mn-ea"/>
                          <a:cs typeface="+mn-cs"/>
                        </a:rPr>
                        <a:t>Vertinant projekto atitiktį šiam kriterijui skaičiuojami </a:t>
                      </a:r>
                      <a:r>
                        <a:rPr kumimoji="0" lang="lt-LT" sz="2200" b="1" i="0" u="none" strike="noStrike" kern="1200" cap="none" spc="0" normalizeH="0" baseline="0" noProof="0" dirty="0" smtClean="0">
                          <a:ln>
                            <a:noFill/>
                          </a:ln>
                          <a:solidFill>
                            <a:srgbClr val="C00000"/>
                          </a:solidFill>
                          <a:effectLst/>
                          <a:uLnTx/>
                          <a:uFillTx/>
                          <a:latin typeface="+mn-lt"/>
                          <a:ea typeface="+mn-ea"/>
                          <a:cs typeface="+mn-cs"/>
                        </a:rPr>
                        <a:t>išvardytų</a:t>
                      </a:r>
                      <a:r>
                        <a:rPr kumimoji="0" lang="lt-LT" sz="2200" b="1" i="0" u="none" strike="noStrike" kern="1200" cap="none" spc="0" normalizeH="0" baseline="0" noProof="0" dirty="0" smtClean="0">
                          <a:ln>
                            <a:noFill/>
                          </a:ln>
                          <a:solidFill>
                            <a:prstClr val="black"/>
                          </a:solidFill>
                          <a:effectLst/>
                          <a:uLnTx/>
                          <a:uFillTx/>
                          <a:latin typeface="+mn-lt"/>
                          <a:ea typeface="+mn-ea"/>
                          <a:cs typeface="+mn-cs"/>
                        </a:rPr>
                        <a:t> fondų (programų) lėšomis finansuoti projektai, kurie buvo sėkmingai įgyvendinti, t. y. buvo pasiekti suplanuoti rodikliai ir nebuvo fiksuota reikšmingų pažeidimų. Reikšmingu pažeidimu laikomi pažeidimai, kurie pagal minėtų fondų (programų) lėšų administravimą reglamentuojančių teisės aktų nuostatas yra susiję su nusikalstama ir (arba) korupcine veika arba susiję su sisteminiu pažeidimu, kuris yra pasikartojančio pobūdžio ir padarytas dėl didelių projekto vykdytojo trūkumų.</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200" b="1" i="0" u="none" strike="noStrike" kern="1200" cap="none" spc="0" normalizeH="0" baseline="0" noProof="0" dirty="0" smtClean="0">
                          <a:ln>
                            <a:noFill/>
                          </a:ln>
                          <a:solidFill>
                            <a:prstClr val="black"/>
                          </a:solidFill>
                          <a:effectLst/>
                          <a:uLnTx/>
                          <a:uFillTx/>
                          <a:latin typeface="+mn-lt"/>
                          <a:ea typeface="+mn-ea"/>
                          <a:cs typeface="+mn-cs"/>
                        </a:rPr>
                        <a:t>Daugiau balų skiriama pareiškėjui, kurio minėtų fondų (programų) lėšomis finansuotų įgyvendintų projektų, kuriuose jis buvo pareiškėjas, yra daugiau. Jei pareiškėjas nėra įgyvendinęs nė vieno projekto, jam skiriama 0 balų, jei yra įgyvendinęs 1 projektą – 3 balai, jei 2 projektus – 6 balai, jei 3 projektus – 9 balai, jei 4 ir daugiau projektų – 12 balų.</a:t>
                      </a:r>
                    </a:p>
                  </a:txBody>
                  <a:tcPr marL="68266" marR="68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endParaRPr kumimoji="0" lang="lt-LT" sz="2000" b="1" i="0" u="none" strike="noStrike" cap="none" normalizeH="0" baseline="0" dirty="0" smtClean="0">
                        <a:ln>
                          <a:noFill/>
                        </a:ln>
                        <a:solidFill>
                          <a:schemeClr val="tx1"/>
                        </a:solidFill>
                        <a:effectLst/>
                        <a:latin typeface="+mn-lt"/>
                        <a:cs typeface="Times New Roman" pitchFamily="18" charset="0"/>
                      </a:endParaRPr>
                    </a:p>
                  </a:txBody>
                  <a:tcPr marL="68266" marR="68266" marT="3600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bl>
          </a:graphicData>
        </a:graphic>
      </p:graphicFrame>
    </p:spTree>
    <p:extLst>
      <p:ext uri="{BB962C8B-B14F-4D97-AF65-F5344CB8AC3E}">
        <p14:creationId xmlns:p14="http://schemas.microsoft.com/office/powerpoint/2010/main" val="323192616"/>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Pagrindinė informacija</a:t>
            </a:r>
            <a:endParaRPr lang="lt-LT" sz="3600" dirty="0">
              <a:solidFill>
                <a:schemeClr val="bg2">
                  <a:lumMod val="10000"/>
                </a:schemeClr>
              </a:solidFill>
            </a:endParaRPr>
          </a:p>
        </p:txBody>
      </p:sp>
      <p:sp>
        <p:nvSpPr>
          <p:cNvPr id="4" name="Teksto vietos rezervavimo ženklas 6"/>
          <p:cNvSpPr txBox="1">
            <a:spLocks/>
          </p:cNvSpPr>
          <p:nvPr/>
        </p:nvSpPr>
        <p:spPr>
          <a:xfrm>
            <a:off x="727013" y="1090247"/>
            <a:ext cx="8700355" cy="4703884"/>
          </a:xfrm>
          <a:prstGeom prst="rect">
            <a:avLst/>
          </a:prstGeom>
        </p:spPr>
        <p:txBody>
          <a:bodyP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3360"/>
              </a:lnSpc>
              <a:spcBef>
                <a:spcPts val="0"/>
              </a:spcBef>
              <a:spcAft>
                <a:spcPts val="1200"/>
              </a:spcAft>
            </a:pPr>
            <a:r>
              <a:rPr lang="lt-LT" sz="2800" b="1" dirty="0">
                <a:solidFill>
                  <a:schemeClr val="bg2">
                    <a:lumMod val="10000"/>
                  </a:schemeClr>
                </a:solidFill>
              </a:rPr>
              <a:t>Priemonės tikslas – teikiant socialinės integracijos paslaugas, padėti socialinę atskirtį patiriantiems asmenims integruotis į darbo rinką</a:t>
            </a:r>
            <a:endParaRPr lang="lt-LT" sz="2800" b="1" dirty="0" smtClean="0">
              <a:solidFill>
                <a:schemeClr val="bg2">
                  <a:lumMod val="10000"/>
                </a:schemeClr>
              </a:solidFill>
            </a:endParaRPr>
          </a:p>
          <a:p>
            <a:pPr>
              <a:lnSpc>
                <a:spcPts val="3360"/>
              </a:lnSpc>
              <a:spcBef>
                <a:spcPts val="0"/>
              </a:spcBef>
              <a:spcAft>
                <a:spcPts val="1200"/>
              </a:spcAft>
            </a:pPr>
            <a:r>
              <a:rPr lang="lt-LT" sz="2800" b="1" dirty="0" smtClean="0">
                <a:solidFill>
                  <a:schemeClr val="bg2">
                    <a:lumMod val="10000"/>
                  </a:schemeClr>
                </a:solidFill>
              </a:rPr>
              <a:t>P</a:t>
            </a:r>
            <a:r>
              <a:rPr lang="fi-FI" sz="2800" b="1" dirty="0" smtClean="0">
                <a:solidFill>
                  <a:schemeClr val="bg2">
                    <a:lumMod val="10000"/>
                  </a:schemeClr>
                </a:solidFill>
              </a:rPr>
              <a:t>rojektams </a:t>
            </a:r>
            <a:r>
              <a:rPr lang="fi-FI" sz="2800" b="1" dirty="0">
                <a:solidFill>
                  <a:schemeClr val="bg2">
                    <a:lumMod val="10000"/>
                  </a:schemeClr>
                </a:solidFill>
              </a:rPr>
              <a:t>įgyvendinti numatoma skirti iki </a:t>
            </a:r>
            <a:r>
              <a:rPr lang="fi-FI" sz="2800" b="1" dirty="0" smtClean="0">
                <a:solidFill>
                  <a:schemeClr val="bg2">
                    <a:lumMod val="10000"/>
                  </a:schemeClr>
                </a:solidFill>
              </a:rPr>
              <a:t>31</a:t>
            </a:r>
            <a:r>
              <a:rPr lang="lt-LT" sz="2800" b="1" dirty="0" smtClean="0">
                <a:solidFill>
                  <a:schemeClr val="bg2">
                    <a:lumMod val="10000"/>
                  </a:schemeClr>
                </a:solidFill>
              </a:rPr>
              <a:t>,3 mln. EUR </a:t>
            </a:r>
          </a:p>
          <a:p>
            <a:pPr>
              <a:lnSpc>
                <a:spcPts val="3360"/>
              </a:lnSpc>
              <a:spcBef>
                <a:spcPts val="0"/>
              </a:spcBef>
              <a:spcAft>
                <a:spcPts val="1200"/>
              </a:spcAft>
            </a:pPr>
            <a:r>
              <a:rPr lang="lt-LT" sz="2800" b="1" dirty="0" err="1" smtClean="0">
                <a:solidFill>
                  <a:schemeClr val="bg2">
                    <a:lumMod val="10000"/>
                  </a:schemeClr>
                </a:solidFill>
              </a:rPr>
              <a:t>Max</a:t>
            </a:r>
            <a:r>
              <a:rPr lang="lt-LT" sz="2800" b="1" dirty="0" smtClean="0">
                <a:solidFill>
                  <a:schemeClr val="bg2">
                    <a:lumMod val="10000"/>
                  </a:schemeClr>
                </a:solidFill>
              </a:rPr>
              <a:t> galima projekto vertė – 500 000 EUR</a:t>
            </a:r>
          </a:p>
          <a:p>
            <a:pPr>
              <a:lnSpc>
                <a:spcPts val="3360"/>
              </a:lnSpc>
              <a:spcBef>
                <a:spcPts val="0"/>
              </a:spcBef>
              <a:spcAft>
                <a:spcPts val="1200"/>
              </a:spcAft>
            </a:pPr>
            <a:r>
              <a:rPr lang="lt-LT" sz="2800" b="1" dirty="0" smtClean="0">
                <a:solidFill>
                  <a:schemeClr val="bg2">
                    <a:lumMod val="10000"/>
                  </a:schemeClr>
                </a:solidFill>
              </a:rPr>
              <a:t>Min galima projekto vertė – 50 000 EUR</a:t>
            </a:r>
          </a:p>
          <a:p>
            <a:pPr>
              <a:lnSpc>
                <a:spcPts val="3360"/>
              </a:lnSpc>
              <a:spcBef>
                <a:spcPts val="0"/>
              </a:spcBef>
              <a:spcAft>
                <a:spcPts val="1200"/>
              </a:spcAft>
            </a:pPr>
            <a:r>
              <a:rPr lang="lt-LT" sz="2800" b="1" dirty="0">
                <a:solidFill>
                  <a:schemeClr val="bg2">
                    <a:lumMod val="10000"/>
                  </a:schemeClr>
                </a:solidFill>
              </a:rPr>
              <a:t>Iki 100 proc. visų tinkamų finansuoti projekto </a:t>
            </a:r>
            <a:r>
              <a:rPr lang="lt-LT" sz="2800" b="1" dirty="0" smtClean="0">
                <a:solidFill>
                  <a:schemeClr val="bg2">
                    <a:lumMod val="10000"/>
                  </a:schemeClr>
                </a:solidFill>
              </a:rPr>
              <a:t>išlaidų</a:t>
            </a:r>
          </a:p>
          <a:p>
            <a:pPr>
              <a:lnSpc>
                <a:spcPts val="3360"/>
              </a:lnSpc>
              <a:spcBef>
                <a:spcPts val="0"/>
              </a:spcBef>
              <a:spcAft>
                <a:spcPts val="1200"/>
              </a:spcAft>
            </a:pPr>
            <a:r>
              <a:rPr lang="lt-LT" sz="2800" b="1" dirty="0">
                <a:solidFill>
                  <a:schemeClr val="bg2">
                    <a:lumMod val="10000"/>
                  </a:schemeClr>
                </a:solidFill>
              </a:rPr>
              <a:t>Projekto trukmė – ne ilgesnė kaip 48 mėnesiai nuo projekto sutarties įsigaliojimo </a:t>
            </a:r>
            <a:r>
              <a:rPr lang="lt-LT" sz="2800" b="1" dirty="0" smtClean="0">
                <a:solidFill>
                  <a:schemeClr val="bg2">
                    <a:lumMod val="10000"/>
                  </a:schemeClr>
                </a:solidFill>
              </a:rPr>
              <a:t>dienos</a:t>
            </a:r>
            <a:endParaRPr lang="lt-LT" sz="2800" b="1" dirty="0">
              <a:solidFill>
                <a:schemeClr val="bg2">
                  <a:lumMod val="10000"/>
                </a:schemeClr>
              </a:solidFill>
            </a:endParaRPr>
          </a:p>
          <a:p>
            <a:pPr marL="0" indent="0">
              <a:buNone/>
            </a:pPr>
            <a:endParaRPr lang="lt-LT" sz="2800" b="1" dirty="0" smtClean="0">
              <a:solidFill>
                <a:schemeClr val="bg2">
                  <a:lumMod val="10000"/>
                </a:schemeClr>
              </a:solidFill>
            </a:endParaRPr>
          </a:p>
          <a:p>
            <a:pPr marL="0" indent="0">
              <a:buNone/>
            </a:pPr>
            <a:endParaRPr lang="lt-LT" sz="2400" dirty="0" smtClean="0">
              <a:solidFill>
                <a:schemeClr val="bg2">
                  <a:lumMod val="10000"/>
                </a:schemeClr>
              </a:solidFill>
            </a:endParaRPr>
          </a:p>
          <a:p>
            <a:pPr marL="0" indent="0">
              <a:buNone/>
            </a:pPr>
            <a:endParaRPr lang="lt-LT" sz="3200" dirty="0" smtClean="0">
              <a:solidFill>
                <a:schemeClr val="bg2">
                  <a:lumMod val="10000"/>
                </a:schemeClr>
              </a:solidFill>
            </a:endParaRPr>
          </a:p>
        </p:txBody>
      </p:sp>
    </p:spTree>
    <p:extLst>
      <p:ext uri="{BB962C8B-B14F-4D97-AF65-F5344CB8AC3E}">
        <p14:creationId xmlns:p14="http://schemas.microsoft.com/office/powerpoint/2010/main" val="1240023200"/>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Prioritetiniai kriterijai</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Font typeface="Arial" panose="020B0604020202020204" pitchFamily="34" charset="0"/>
              <a:buNone/>
            </a:pP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6" name="Lentelė 5"/>
          <p:cNvGraphicFramePr>
            <a:graphicFrameLocks noGrp="1"/>
          </p:cNvGraphicFramePr>
          <p:nvPr>
            <p:extLst>
              <p:ext uri="{D42A27DB-BD31-4B8C-83A1-F6EECF244321}">
                <p14:modId xmlns:p14="http://schemas.microsoft.com/office/powerpoint/2010/main" val="1057540754"/>
              </p:ext>
            </p:extLst>
          </p:nvPr>
        </p:nvGraphicFramePr>
        <p:xfrm>
          <a:off x="615462" y="1019908"/>
          <a:ext cx="8695592" cy="4837944"/>
        </p:xfrm>
        <a:graphic>
          <a:graphicData uri="http://schemas.openxmlformats.org/drawingml/2006/table">
            <a:tbl>
              <a:tblPr/>
              <a:tblGrid>
                <a:gridCol w="7684476"/>
                <a:gridCol w="1011116"/>
              </a:tblGrid>
              <a:tr h="77372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lt-LT" sz="2400" b="1" kern="1200" dirty="0" smtClean="0">
                          <a:solidFill>
                            <a:srgbClr val="000000"/>
                          </a:solidFill>
                          <a:latin typeface="+mn-lt"/>
                          <a:ea typeface="+mn-ea"/>
                          <a:cs typeface="Times New Roman" pitchFamily="18" charset="0"/>
                        </a:rPr>
                        <a:t>5. Projekto įgyvendinimo metu numatytas bendradarbiavimas su savivaldybėmis</a:t>
                      </a:r>
                      <a:endParaRPr kumimoji="0" lang="lt-LT" sz="2400" b="0" i="0" u="none" strike="noStrike" cap="none" normalizeH="0" baseline="0" dirty="0" smtClean="0">
                        <a:ln>
                          <a:noFill/>
                        </a:ln>
                        <a:solidFill>
                          <a:srgbClr val="000000"/>
                        </a:solidFill>
                        <a:effectLst/>
                        <a:latin typeface="+mn-lt"/>
                        <a:cs typeface="Times New Roman" pitchFamily="18" charset="0"/>
                      </a:endParaRPr>
                    </a:p>
                  </a:txBody>
                  <a:tcPr marL="68266" marR="68266" marT="72012" marB="720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r>
                        <a:rPr kumimoji="0" lang="lt-LT" sz="2400" b="1" i="0" u="none" strike="noStrike" cap="none" normalizeH="0" baseline="0" dirty="0" smtClean="0">
                          <a:ln>
                            <a:noFill/>
                          </a:ln>
                          <a:solidFill>
                            <a:srgbClr val="000000"/>
                          </a:solidFill>
                          <a:effectLst/>
                          <a:latin typeface="+mn-lt"/>
                          <a:cs typeface="Times New Roman" pitchFamily="18" charset="0"/>
                        </a:rPr>
                        <a:t>8 balai</a:t>
                      </a:r>
                    </a:p>
                  </a:txBody>
                  <a:tcPr marL="68266" marR="68266" marT="36006" marB="360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r h="3617530">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Paraiškos vertinimo metu projektui suteikiamas prioritetas skiriant balą, jeigu: </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	pareiškėjas numato bendradarbiauti su tos teritorijos, kurioje planuojama vykdyti projekto veiklas, savivaldybės administracija ar savivaldybės socialinių paslaugų (paramos) centru, kurio savininko (dalininko) teises ir pareigas įgyvendina savivaldybė (toliau – Socialinių paslaugų centras). Vertinama kartu su paraiška pateikta bendradarbiavimo sutartis;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	arba pareiškėjas į projekto partnerius įtraukė tos teritorijos, kurioje planuojama vykdyti projekto veiklas, savivaldybės administraciją ar Socialinių paslaugų centrą. Vertinama kartu su paraiška pateikta jungtinės veiklos sutartis.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Prioritetiniai balai skiriami tik tuo atveju, kai jungtinės veiklos arba bendradarbiavimo sutartys sudarytos su visomis tų teritorijų, kuriose planuojama vykdyti projekto veiklas, savivaldybių administracijomis ar Socialinių paslaugų centrais.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Jei projektas atitinka šį kriterijų, skiriami 8 balai, jei neatitinka – 0 balų. </a:t>
                      </a:r>
                      <a:endParaRPr kumimoji="0" lang="lt-LT" sz="2000" b="1" i="0" u="none" strike="noStrike" kern="1200" cap="none" spc="0" normalizeH="0" baseline="0" noProof="0" dirty="0">
                        <a:ln>
                          <a:noFill/>
                        </a:ln>
                        <a:solidFill>
                          <a:prstClr val="black"/>
                        </a:solidFill>
                        <a:effectLst/>
                        <a:uLnTx/>
                        <a:uFillTx/>
                        <a:latin typeface="+mn-lt"/>
                        <a:ea typeface="+mn-ea"/>
                        <a:cs typeface="+mn-cs"/>
                      </a:endParaRPr>
                    </a:p>
                  </a:txBody>
                  <a:tcPr marL="68266" marR="68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endParaRPr kumimoji="0" lang="lt-LT" sz="2000" b="1" i="0" u="none" strike="noStrike" cap="none" normalizeH="0" baseline="0" dirty="0" smtClean="0">
                        <a:ln>
                          <a:noFill/>
                        </a:ln>
                        <a:solidFill>
                          <a:schemeClr val="tx1"/>
                        </a:solidFill>
                        <a:effectLst/>
                        <a:latin typeface="+mn-lt"/>
                        <a:cs typeface="Times New Roman" pitchFamily="18" charset="0"/>
                      </a:endParaRPr>
                    </a:p>
                  </a:txBody>
                  <a:tcPr marL="68266" marR="68266" marT="3600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bl>
          </a:graphicData>
        </a:graphic>
      </p:graphicFrame>
    </p:spTree>
    <p:extLst>
      <p:ext uri="{BB962C8B-B14F-4D97-AF65-F5344CB8AC3E}">
        <p14:creationId xmlns:p14="http://schemas.microsoft.com/office/powerpoint/2010/main" val="2120753409"/>
      </p:ext>
    </p:extLst>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Prioritetiniai kriterijai</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Font typeface="Arial" panose="020B0604020202020204" pitchFamily="34" charset="0"/>
              <a:buNone/>
            </a:pP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6" name="Lentelė 5"/>
          <p:cNvGraphicFramePr>
            <a:graphicFrameLocks noGrp="1"/>
          </p:cNvGraphicFramePr>
          <p:nvPr>
            <p:extLst>
              <p:ext uri="{D42A27DB-BD31-4B8C-83A1-F6EECF244321}">
                <p14:modId xmlns:p14="http://schemas.microsoft.com/office/powerpoint/2010/main" val="3327719371"/>
              </p:ext>
            </p:extLst>
          </p:nvPr>
        </p:nvGraphicFramePr>
        <p:xfrm>
          <a:off x="615462" y="1019908"/>
          <a:ext cx="8695592" cy="4533144"/>
        </p:xfrm>
        <a:graphic>
          <a:graphicData uri="http://schemas.openxmlformats.org/drawingml/2006/table">
            <a:tbl>
              <a:tblPr/>
              <a:tblGrid>
                <a:gridCol w="7684476"/>
                <a:gridCol w="1011116"/>
              </a:tblGrid>
              <a:tr h="77372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lt-LT" sz="2400" b="1" kern="1200" dirty="0" smtClean="0">
                          <a:solidFill>
                            <a:srgbClr val="000000"/>
                          </a:solidFill>
                          <a:latin typeface="+mn-lt"/>
                          <a:ea typeface="+mn-ea"/>
                          <a:cs typeface="Times New Roman" pitchFamily="18" charset="0"/>
                        </a:rPr>
                        <a:t>6. Projekto įgyvendinimo metu numatytas bendradarbiavimas su darbo birža</a:t>
                      </a:r>
                      <a:endParaRPr kumimoji="0" lang="lt-LT" sz="2400" b="0" i="0" u="none" strike="noStrike" cap="none" normalizeH="0" baseline="0" dirty="0" smtClean="0">
                        <a:ln>
                          <a:noFill/>
                        </a:ln>
                        <a:solidFill>
                          <a:srgbClr val="000000"/>
                        </a:solidFill>
                        <a:effectLst/>
                        <a:latin typeface="+mn-lt"/>
                        <a:cs typeface="Times New Roman" pitchFamily="18" charset="0"/>
                      </a:endParaRPr>
                    </a:p>
                  </a:txBody>
                  <a:tcPr marL="68266" marR="68266" marT="72012" marB="720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r>
                        <a:rPr kumimoji="0" lang="lt-LT" sz="2400" b="1" i="0" u="none" strike="noStrike" cap="none" normalizeH="0" baseline="0" dirty="0" smtClean="0">
                          <a:ln>
                            <a:noFill/>
                          </a:ln>
                          <a:solidFill>
                            <a:srgbClr val="000000"/>
                          </a:solidFill>
                          <a:effectLst/>
                          <a:latin typeface="+mn-lt"/>
                          <a:cs typeface="Times New Roman" pitchFamily="18" charset="0"/>
                        </a:rPr>
                        <a:t>8 balai</a:t>
                      </a:r>
                    </a:p>
                  </a:txBody>
                  <a:tcPr marL="68266" marR="68266" marT="36006" marB="360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r h="3617530">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Paraiškos vertinimo metu projektui suteikiamas prioritetas skiriant balą, jeigu:</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	pareiškėjas numato bendradarbiauti su tos apskrities, kurioje bus vykdomas projektas, teritorine darbo birža. Vertinama kartu su paraiška pateikta bendradarbiavimo sutartis tarp pareiškėjo ir teritorinės darbo biržos;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	arba pareiškėjas į projekto partnerius įtraukė tos apskrities, kurioje bus vykdomas projektas, teritorinę darbo biržą. Vertinama kartu su paraiška pateikta pareiškėjo ir teritorinės darbo biržos jungtinės veiklos sutartis;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	arba pareiškėjo bendradarbiavimas su darbo birža numatytas Lietuvos darbo biržos ir skėtinės nevyriausybinės organizacijos bendradarbiavimo sutartyje, kurioje įvardyta pareiškėjo organizacija. Vertinama kartu su paraiška pateikta skėtinės nevyriausybinės organizacijos ir Lietuvos darbo biržos bendradarbiavimo sutartis.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000" b="1" i="0" u="none" strike="noStrike" kern="1200" cap="none" spc="0" normalizeH="0" baseline="0" noProof="0" dirty="0" smtClean="0">
                          <a:ln>
                            <a:noFill/>
                          </a:ln>
                          <a:solidFill>
                            <a:prstClr val="black"/>
                          </a:solidFill>
                          <a:effectLst/>
                          <a:uLnTx/>
                          <a:uFillTx/>
                          <a:latin typeface="+mn-lt"/>
                          <a:ea typeface="+mn-ea"/>
                          <a:cs typeface="+mn-cs"/>
                        </a:rPr>
                        <a:t>Jei projektas atitinka šį kriterijų, skiriami 8 balai, jei neatitinka – 0 balų.</a:t>
                      </a:r>
                    </a:p>
                  </a:txBody>
                  <a:tcPr marL="68266" marR="68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endParaRPr kumimoji="0" lang="lt-LT" sz="2000" b="1" i="0" u="none" strike="noStrike" cap="none" normalizeH="0" baseline="0" dirty="0" smtClean="0">
                        <a:ln>
                          <a:noFill/>
                        </a:ln>
                        <a:solidFill>
                          <a:schemeClr val="tx1"/>
                        </a:solidFill>
                        <a:effectLst/>
                        <a:latin typeface="+mn-lt"/>
                        <a:cs typeface="Times New Roman" pitchFamily="18" charset="0"/>
                      </a:endParaRPr>
                    </a:p>
                  </a:txBody>
                  <a:tcPr marL="68266" marR="68266" marT="3600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bl>
          </a:graphicData>
        </a:graphic>
      </p:graphicFrame>
    </p:spTree>
    <p:extLst>
      <p:ext uri="{BB962C8B-B14F-4D97-AF65-F5344CB8AC3E}">
        <p14:creationId xmlns:p14="http://schemas.microsoft.com/office/powerpoint/2010/main" val="2878946826"/>
      </p:ext>
    </p:extLst>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Prioritetiniai kriterijai</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Font typeface="Arial" panose="020B0604020202020204" pitchFamily="34" charset="0"/>
              <a:buNone/>
            </a:pP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6" name="Lentelė 5"/>
          <p:cNvGraphicFramePr>
            <a:graphicFrameLocks noGrp="1"/>
          </p:cNvGraphicFramePr>
          <p:nvPr>
            <p:extLst>
              <p:ext uri="{D42A27DB-BD31-4B8C-83A1-F6EECF244321}">
                <p14:modId xmlns:p14="http://schemas.microsoft.com/office/powerpoint/2010/main" val="503631211"/>
              </p:ext>
            </p:extLst>
          </p:nvPr>
        </p:nvGraphicFramePr>
        <p:xfrm>
          <a:off x="615462" y="1019908"/>
          <a:ext cx="8695592" cy="4416165"/>
        </p:xfrm>
        <a:graphic>
          <a:graphicData uri="http://schemas.openxmlformats.org/drawingml/2006/table">
            <a:tbl>
              <a:tblPr/>
              <a:tblGrid>
                <a:gridCol w="7684476"/>
                <a:gridCol w="1011116"/>
              </a:tblGrid>
              <a:tr h="108940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lt-LT" sz="2400" b="1" kern="1200" dirty="0" smtClean="0">
                          <a:solidFill>
                            <a:srgbClr val="000000"/>
                          </a:solidFill>
                          <a:latin typeface="+mn-lt"/>
                          <a:ea typeface="+mn-ea"/>
                          <a:cs typeface="Times New Roman" pitchFamily="18" charset="0"/>
                        </a:rPr>
                        <a:t>7. Pareiškėjo organizacijos vidutinės metinės pajamos kiekvienais metais per paskutinius trejus metus yra ne mažesnės kaip 15 tūkst. eurų</a:t>
                      </a:r>
                      <a:endParaRPr kumimoji="0" lang="lt-LT" sz="2400" b="0" i="0" u="none" strike="noStrike" cap="none" normalizeH="0" baseline="0" dirty="0" smtClean="0">
                        <a:ln>
                          <a:noFill/>
                        </a:ln>
                        <a:solidFill>
                          <a:srgbClr val="000000"/>
                        </a:solidFill>
                        <a:effectLst/>
                        <a:latin typeface="+mn-lt"/>
                        <a:cs typeface="Times New Roman" pitchFamily="18" charset="0"/>
                      </a:endParaRPr>
                    </a:p>
                  </a:txBody>
                  <a:tcPr marL="68266" marR="68266" marT="72012" marB="720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r>
                        <a:rPr kumimoji="0" lang="lt-LT" sz="2400" b="1" i="0" u="none" strike="noStrike" cap="none" normalizeH="0" baseline="0" dirty="0" smtClean="0">
                          <a:ln>
                            <a:noFill/>
                          </a:ln>
                          <a:solidFill>
                            <a:srgbClr val="000000"/>
                          </a:solidFill>
                          <a:effectLst/>
                          <a:latin typeface="+mn-lt"/>
                          <a:cs typeface="Times New Roman" pitchFamily="18" charset="0"/>
                        </a:rPr>
                        <a:t>6 balai</a:t>
                      </a:r>
                    </a:p>
                  </a:txBody>
                  <a:tcPr marL="68266" marR="68266" marT="36006" marB="360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r h="3174861">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400" b="1" i="0" u="none" strike="noStrike" kern="1200" cap="none" spc="0" normalizeH="0" baseline="0" noProof="0" dirty="0" smtClean="0">
                          <a:ln>
                            <a:noFill/>
                          </a:ln>
                          <a:solidFill>
                            <a:prstClr val="black"/>
                          </a:solidFill>
                          <a:effectLst/>
                          <a:uLnTx/>
                          <a:uFillTx/>
                          <a:latin typeface="+mn-lt"/>
                          <a:ea typeface="+mn-ea"/>
                          <a:cs typeface="+mn-cs"/>
                        </a:rPr>
                        <a:t>Paraiškos vertinimo metu projektui suteikiamas prioritetas skiriant balą, jeigu pareiškėjo organizacijos metinės pajamos 2014 m., 2015 m. ir 2016 m. yra ne mažesnės kaip po 15 tūkst. eurų kiekvienais iš nurodytų metų. </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400" b="1" i="0" u="none" strike="noStrike" kern="1200" cap="none" spc="0" normalizeH="0" baseline="0" noProof="0" dirty="0" smtClean="0">
                          <a:ln>
                            <a:noFill/>
                          </a:ln>
                          <a:solidFill>
                            <a:prstClr val="black"/>
                          </a:solidFill>
                          <a:effectLst/>
                          <a:uLnTx/>
                          <a:uFillTx/>
                          <a:latin typeface="+mn-lt"/>
                          <a:ea typeface="+mn-ea"/>
                          <a:cs typeface="+mn-cs"/>
                        </a:rPr>
                        <a:t>Jei pareiškėjo organizacijos atitinka šį kriterijų, skiriami 6 balai, jei neatitinka – 0 balų.</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400" b="1" i="0" u="none" strike="noStrike" kern="1200" cap="none" spc="0" normalizeH="0" baseline="0" noProof="0" dirty="0" smtClean="0">
                          <a:ln>
                            <a:noFill/>
                          </a:ln>
                          <a:solidFill>
                            <a:prstClr val="black"/>
                          </a:solidFill>
                          <a:effectLst/>
                          <a:uLnTx/>
                          <a:uFillTx/>
                          <a:latin typeface="+mn-lt"/>
                          <a:ea typeface="+mn-ea"/>
                          <a:cs typeface="+mn-cs"/>
                        </a:rPr>
                        <a:t>Vertinami kartu su paraiška pateikti finansinės atskaitomybės dokumentai už 2014–2016 m.</a:t>
                      </a:r>
                    </a:p>
                  </a:txBody>
                  <a:tcPr marL="68266" marR="68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endParaRPr kumimoji="0" lang="lt-LT" sz="2000" b="1" i="0" u="none" strike="noStrike" cap="none" normalizeH="0" baseline="0" dirty="0" smtClean="0">
                        <a:ln>
                          <a:noFill/>
                        </a:ln>
                        <a:solidFill>
                          <a:schemeClr val="tx1"/>
                        </a:solidFill>
                        <a:effectLst/>
                        <a:latin typeface="+mn-lt"/>
                        <a:cs typeface="Times New Roman" pitchFamily="18" charset="0"/>
                      </a:endParaRPr>
                    </a:p>
                  </a:txBody>
                  <a:tcPr marL="68266" marR="68266" marT="3600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bl>
          </a:graphicData>
        </a:graphic>
      </p:graphicFrame>
    </p:spTree>
    <p:extLst>
      <p:ext uri="{BB962C8B-B14F-4D97-AF65-F5344CB8AC3E}">
        <p14:creationId xmlns:p14="http://schemas.microsoft.com/office/powerpoint/2010/main" val="341009102"/>
      </p:ext>
    </p:extLst>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Prioritetiniai kriterijai</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Font typeface="Arial" panose="020B0604020202020204" pitchFamily="34" charset="0"/>
              <a:buNone/>
            </a:pP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6" name="Lentelė 5"/>
          <p:cNvGraphicFramePr>
            <a:graphicFrameLocks noGrp="1"/>
          </p:cNvGraphicFramePr>
          <p:nvPr>
            <p:extLst>
              <p:ext uri="{D42A27DB-BD31-4B8C-83A1-F6EECF244321}">
                <p14:modId xmlns:p14="http://schemas.microsoft.com/office/powerpoint/2010/main" val="1641290341"/>
              </p:ext>
            </p:extLst>
          </p:nvPr>
        </p:nvGraphicFramePr>
        <p:xfrm>
          <a:off x="615462" y="1099038"/>
          <a:ext cx="8695592" cy="4630030"/>
        </p:xfrm>
        <a:graphic>
          <a:graphicData uri="http://schemas.openxmlformats.org/drawingml/2006/table">
            <a:tbl>
              <a:tblPr/>
              <a:tblGrid>
                <a:gridCol w="7684476"/>
                <a:gridCol w="1011116"/>
              </a:tblGrid>
              <a:tr h="60667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lt-LT" sz="2400" b="1" kern="1200" dirty="0" smtClean="0">
                          <a:solidFill>
                            <a:srgbClr val="000000"/>
                          </a:solidFill>
                          <a:latin typeface="+mn-lt"/>
                          <a:ea typeface="+mn-ea"/>
                          <a:cs typeface="Times New Roman" pitchFamily="18" charset="0"/>
                        </a:rPr>
                        <a:t>8. Pareiškėjo organizacija vykdo finansinių ataskaitų auditą</a:t>
                      </a:r>
                      <a:endParaRPr kumimoji="0" lang="lt-LT" sz="2400" b="0" i="0" u="none" strike="noStrike" cap="none" normalizeH="0" baseline="0" dirty="0" smtClean="0">
                        <a:ln>
                          <a:noFill/>
                        </a:ln>
                        <a:solidFill>
                          <a:srgbClr val="000000"/>
                        </a:solidFill>
                        <a:effectLst/>
                        <a:latin typeface="+mn-lt"/>
                        <a:cs typeface="Times New Roman" pitchFamily="18" charset="0"/>
                      </a:endParaRPr>
                    </a:p>
                  </a:txBody>
                  <a:tcPr marL="68266" marR="68266" marT="72012" marB="720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r>
                        <a:rPr kumimoji="0" lang="lt-LT" sz="2400" b="1" i="0" u="none" strike="noStrike" cap="none" normalizeH="0" baseline="0" dirty="0" smtClean="0">
                          <a:ln>
                            <a:noFill/>
                          </a:ln>
                          <a:solidFill>
                            <a:srgbClr val="000000"/>
                          </a:solidFill>
                          <a:effectLst/>
                          <a:latin typeface="+mn-lt"/>
                          <a:cs typeface="Times New Roman" pitchFamily="18" charset="0"/>
                        </a:rPr>
                        <a:t>4 balai</a:t>
                      </a:r>
                    </a:p>
                  </a:txBody>
                  <a:tcPr marL="68266" marR="68266" marT="36006" marB="360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r h="3115947">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200" b="1" i="0" u="none" strike="noStrike" kern="1200" cap="none" spc="0" normalizeH="0" baseline="0" noProof="0" dirty="0" smtClean="0">
                          <a:ln>
                            <a:noFill/>
                          </a:ln>
                          <a:solidFill>
                            <a:prstClr val="black"/>
                          </a:solidFill>
                          <a:effectLst/>
                          <a:uLnTx/>
                          <a:uFillTx/>
                          <a:latin typeface="+mn-lt"/>
                          <a:ea typeface="+mn-ea"/>
                          <a:cs typeface="+mn-cs"/>
                        </a:rPr>
                        <a:t>Balai skiriami, jei kartu su paraiška yra pateikta finansinės ataskaitos audito išvada už 2014 metus ir (arba) 2015 metus ir (arba) 2016 metus, kurioje išdėstyta teigiama, besąlyginė nuomonė, rodanti, kad organizacijos finansinė ataskaita visais reikšmingais atžvilgiais tikrai ir teisingai atskleidžia organizacijos finansinę būklę, veiklos rezultatus ir pinigų srautus, arba sąlyginė nuomonė, rodanti, kad organizacijos finansinė ataskaita visais reikšmingais atžvilgiais tikrai ir teisingai atskleidžia organizacijos finansinę būklę, veiklos rezultatus ir pinigų srautus, tačiau yra tam tikrų neatitikimų. Finansinės ataskaitos audito išvados parengimo data negali būti vėlesnė kaip kvietimo teikti paraiškas paskelbimo data. </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200" b="1" i="0" u="none" strike="noStrike" kern="1200" cap="none" spc="0" normalizeH="0" baseline="0" noProof="0" dirty="0" smtClean="0">
                          <a:ln>
                            <a:noFill/>
                          </a:ln>
                          <a:solidFill>
                            <a:prstClr val="black"/>
                          </a:solidFill>
                          <a:effectLst/>
                          <a:uLnTx/>
                          <a:uFillTx/>
                          <a:latin typeface="+mn-lt"/>
                          <a:ea typeface="+mn-ea"/>
                          <a:cs typeface="+mn-cs"/>
                        </a:rPr>
                        <a:t>Jei pareiškėjo organizacijos atitinka šį kriterijų, skiriami 4 balai, jei neatitinka – 0 balų.</a:t>
                      </a:r>
                    </a:p>
                  </a:txBody>
                  <a:tcPr marL="68266" marR="68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endParaRPr kumimoji="0" lang="lt-LT" sz="2000" b="1" i="0" u="none" strike="noStrike" cap="none" normalizeH="0" baseline="0" dirty="0" smtClean="0">
                        <a:ln>
                          <a:noFill/>
                        </a:ln>
                        <a:solidFill>
                          <a:schemeClr val="tx1"/>
                        </a:solidFill>
                        <a:effectLst/>
                        <a:latin typeface="+mn-lt"/>
                        <a:cs typeface="Times New Roman" pitchFamily="18" charset="0"/>
                      </a:endParaRPr>
                    </a:p>
                  </a:txBody>
                  <a:tcPr marL="68266" marR="68266" marT="3600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bl>
          </a:graphicData>
        </a:graphic>
      </p:graphicFrame>
    </p:spTree>
    <p:extLst>
      <p:ext uri="{BB962C8B-B14F-4D97-AF65-F5344CB8AC3E}">
        <p14:creationId xmlns:p14="http://schemas.microsoft.com/office/powerpoint/2010/main" val="2748004542"/>
      </p:ext>
    </p:extLst>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Prioritetiniai kriterijai</a:t>
            </a:r>
            <a:endParaRPr lang="lt-LT" sz="3600" dirty="0">
              <a:solidFill>
                <a:schemeClr val="bg2">
                  <a:lumMod val="10000"/>
                </a:schemeClr>
              </a:solidFill>
            </a:endParaRPr>
          </a:p>
        </p:txBody>
      </p:sp>
      <p:sp>
        <p:nvSpPr>
          <p:cNvPr id="4" name="Teksto vietos rezervavimo ženklas 6"/>
          <p:cNvSpPr txBox="1">
            <a:spLocks/>
          </p:cNvSpPr>
          <p:nvPr/>
        </p:nvSpPr>
        <p:spPr>
          <a:xfrm>
            <a:off x="727012" y="1019907"/>
            <a:ext cx="8700355" cy="486214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Font typeface="Arial" panose="020B0604020202020204" pitchFamily="34" charset="0"/>
              <a:buNone/>
            </a:pPr>
            <a:endParaRPr lang="lt-LT" sz="62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6" name="Lentelė 5"/>
          <p:cNvGraphicFramePr>
            <a:graphicFrameLocks noGrp="1"/>
          </p:cNvGraphicFramePr>
          <p:nvPr>
            <p:extLst>
              <p:ext uri="{D42A27DB-BD31-4B8C-83A1-F6EECF244321}">
                <p14:modId xmlns:p14="http://schemas.microsoft.com/office/powerpoint/2010/main" val="3337747978"/>
              </p:ext>
            </p:extLst>
          </p:nvPr>
        </p:nvGraphicFramePr>
        <p:xfrm>
          <a:off x="615462" y="993529"/>
          <a:ext cx="8695592" cy="5003764"/>
        </p:xfrm>
        <a:graphic>
          <a:graphicData uri="http://schemas.openxmlformats.org/drawingml/2006/table">
            <a:tbl>
              <a:tblPr/>
              <a:tblGrid>
                <a:gridCol w="7684476"/>
                <a:gridCol w="1011116"/>
              </a:tblGrid>
              <a:tr h="491260">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lt-LT" sz="2400" b="1" kern="1200" dirty="0" smtClean="0">
                          <a:solidFill>
                            <a:srgbClr val="000000"/>
                          </a:solidFill>
                          <a:latin typeface="+mn-lt"/>
                          <a:ea typeface="+mn-ea"/>
                          <a:cs typeface="Times New Roman" pitchFamily="18" charset="0"/>
                        </a:rPr>
                        <a:t>9. Projekte numatytas nuosavas įnašas </a:t>
                      </a:r>
                      <a:endParaRPr kumimoji="0" lang="lt-LT" sz="2400" b="0" i="0" u="none" strike="noStrike" cap="none" normalizeH="0" baseline="0" dirty="0" smtClean="0">
                        <a:ln>
                          <a:noFill/>
                        </a:ln>
                        <a:solidFill>
                          <a:srgbClr val="000000"/>
                        </a:solidFill>
                        <a:effectLst/>
                        <a:latin typeface="+mn-lt"/>
                        <a:cs typeface="Times New Roman" pitchFamily="18" charset="0"/>
                      </a:endParaRPr>
                    </a:p>
                  </a:txBody>
                  <a:tcPr marL="68266" marR="68266" marT="72012" marB="72012"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r>
                        <a:rPr kumimoji="0" lang="lt-LT" sz="2400" b="1" i="0" u="none" strike="noStrike" cap="none" normalizeH="0" baseline="0" dirty="0" smtClean="0">
                          <a:ln>
                            <a:noFill/>
                          </a:ln>
                          <a:solidFill>
                            <a:srgbClr val="000000"/>
                          </a:solidFill>
                          <a:effectLst/>
                          <a:latin typeface="+mn-lt"/>
                          <a:cs typeface="Times New Roman" pitchFamily="18" charset="0"/>
                        </a:rPr>
                        <a:t>3 balai</a:t>
                      </a:r>
                    </a:p>
                  </a:txBody>
                  <a:tcPr marL="68266" marR="68266" marT="36006" marB="36006"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r h="4493980">
                <a:tc gridSpan="2">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200" b="1" i="0" u="none" strike="noStrike" kern="1200" cap="none" spc="0" normalizeH="0" baseline="0" noProof="0" dirty="0" smtClean="0">
                          <a:ln>
                            <a:noFill/>
                          </a:ln>
                          <a:solidFill>
                            <a:prstClr val="black"/>
                          </a:solidFill>
                          <a:effectLst/>
                          <a:uLnTx/>
                          <a:uFillTx/>
                          <a:latin typeface="+mn-lt"/>
                          <a:ea typeface="+mn-ea"/>
                          <a:cs typeface="+mn-cs"/>
                        </a:rPr>
                        <a:t>Aukštesnis balas skiriamas paraiškoms, kuriose planuojama, kad nuosavo įnašo dalis bus didesnė. </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200" b="1" i="0" u="sng" strike="noStrike" kern="1200" cap="none" spc="0" normalizeH="0" baseline="0" noProof="0" dirty="0" smtClean="0">
                          <a:ln>
                            <a:noFill/>
                          </a:ln>
                          <a:solidFill>
                            <a:prstClr val="black"/>
                          </a:solidFill>
                          <a:effectLst/>
                          <a:uLnTx/>
                          <a:uFillTx/>
                          <a:latin typeface="+mn-lt"/>
                          <a:ea typeface="+mn-ea"/>
                          <a:cs typeface="+mn-cs"/>
                        </a:rPr>
                        <a:t>Nuosavas įnašas </a:t>
                      </a:r>
                      <a:r>
                        <a:rPr kumimoji="0" lang="lt-LT" sz="2200" b="1" i="0" u="none" strike="noStrike" kern="1200" cap="none" spc="0" normalizeH="0" baseline="0" noProof="0" dirty="0" smtClean="0">
                          <a:ln>
                            <a:noFill/>
                          </a:ln>
                          <a:solidFill>
                            <a:prstClr val="black"/>
                          </a:solidFill>
                          <a:effectLst/>
                          <a:uLnTx/>
                          <a:uFillTx/>
                          <a:latin typeface="+mn-lt"/>
                          <a:ea typeface="+mn-ea"/>
                          <a:cs typeface="+mn-cs"/>
                        </a:rPr>
                        <a:t>– projekto vykdytojo ir (ar) partnerio (-</a:t>
                      </a:r>
                      <a:r>
                        <a:rPr kumimoji="0" lang="lt-LT" sz="2200" b="1" i="0" u="none" strike="noStrike" kern="1200" cap="none" spc="0" normalizeH="0" baseline="0" noProof="0" dirty="0" err="1" smtClean="0">
                          <a:ln>
                            <a:noFill/>
                          </a:ln>
                          <a:solidFill>
                            <a:prstClr val="black"/>
                          </a:solidFill>
                          <a:effectLst/>
                          <a:uLnTx/>
                          <a:uFillTx/>
                          <a:latin typeface="+mn-lt"/>
                          <a:ea typeface="+mn-ea"/>
                          <a:cs typeface="+mn-cs"/>
                        </a:rPr>
                        <a:t>ių</a:t>
                      </a:r>
                      <a:r>
                        <a:rPr kumimoji="0" lang="lt-LT" sz="2200" b="1" i="0" u="none" strike="noStrike" kern="1200" cap="none" spc="0" normalizeH="0" baseline="0" noProof="0" dirty="0" smtClean="0">
                          <a:ln>
                            <a:noFill/>
                          </a:ln>
                          <a:solidFill>
                            <a:prstClr val="black"/>
                          </a:solidFill>
                          <a:effectLst/>
                          <a:uLnTx/>
                          <a:uFillTx/>
                          <a:latin typeface="+mn-lt"/>
                          <a:ea typeface="+mn-ea"/>
                          <a:cs typeface="+mn-cs"/>
                        </a:rPr>
                        <a:t>) vykdančiojo personalo darbo užmokesčiui skirta nuosavų lėšų suma, kuria projekto vykdytojas ir (ar) partneris (-</a:t>
                      </a:r>
                      <a:r>
                        <a:rPr kumimoji="0" lang="lt-LT" sz="2200" b="1" i="0" u="none" strike="noStrike" kern="1200" cap="none" spc="0" normalizeH="0" baseline="0" noProof="0" dirty="0" err="1" smtClean="0">
                          <a:ln>
                            <a:noFill/>
                          </a:ln>
                          <a:solidFill>
                            <a:prstClr val="black"/>
                          </a:solidFill>
                          <a:effectLst/>
                          <a:uLnTx/>
                          <a:uFillTx/>
                          <a:latin typeface="+mn-lt"/>
                          <a:ea typeface="+mn-ea"/>
                          <a:cs typeface="+mn-cs"/>
                        </a:rPr>
                        <a:t>iai</a:t>
                      </a:r>
                      <a:r>
                        <a:rPr kumimoji="0" lang="lt-LT" sz="2200" b="1" i="0" u="none" strike="noStrike" kern="1200" cap="none" spc="0" normalizeH="0" baseline="0" noProof="0" dirty="0" smtClean="0">
                          <a:ln>
                            <a:noFill/>
                          </a:ln>
                          <a:solidFill>
                            <a:prstClr val="black"/>
                          </a:solidFill>
                          <a:effectLst/>
                          <a:uLnTx/>
                          <a:uFillTx/>
                          <a:latin typeface="+mn-lt"/>
                          <a:ea typeface="+mn-ea"/>
                          <a:cs typeface="+mn-cs"/>
                        </a:rPr>
                        <a:t>) prisideda prie projekto įgyvendinimo ir kurią gali sudaryti nacionalinės viešosios lėšos ir (arba) privačios lėšos. </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200" b="1" i="0" u="none" strike="noStrike" kern="1200" cap="none" spc="0" normalizeH="0" baseline="0" noProof="0" dirty="0" smtClean="0">
                          <a:ln>
                            <a:noFill/>
                          </a:ln>
                          <a:solidFill>
                            <a:prstClr val="black"/>
                          </a:solidFill>
                          <a:effectLst/>
                          <a:uLnTx/>
                          <a:uFillTx/>
                          <a:latin typeface="+mn-lt"/>
                          <a:ea typeface="+mn-ea"/>
                          <a:cs typeface="+mn-cs"/>
                        </a:rPr>
                        <a:t>Nuosavu įnašu negali būti laikomas projekto vykdytojo ir (ar) partnerio (-</a:t>
                      </a:r>
                      <a:r>
                        <a:rPr kumimoji="0" lang="lt-LT" sz="2200" b="1" i="0" u="none" strike="noStrike" kern="1200" cap="none" spc="0" normalizeH="0" baseline="0" noProof="0" dirty="0" err="1" smtClean="0">
                          <a:ln>
                            <a:noFill/>
                          </a:ln>
                          <a:solidFill>
                            <a:prstClr val="black"/>
                          </a:solidFill>
                          <a:effectLst/>
                          <a:uLnTx/>
                          <a:uFillTx/>
                          <a:latin typeface="+mn-lt"/>
                          <a:ea typeface="+mn-ea"/>
                          <a:cs typeface="+mn-cs"/>
                        </a:rPr>
                        <a:t>ių</a:t>
                      </a:r>
                      <a:r>
                        <a:rPr kumimoji="0" lang="lt-LT" sz="2200" b="1" i="0" u="none" strike="noStrike" kern="1200" cap="none" spc="0" normalizeH="0" baseline="0" noProof="0" dirty="0" smtClean="0">
                          <a:ln>
                            <a:noFill/>
                          </a:ln>
                          <a:solidFill>
                            <a:prstClr val="black"/>
                          </a:solidFill>
                          <a:effectLst/>
                          <a:uLnTx/>
                          <a:uFillTx/>
                          <a:latin typeface="+mn-lt"/>
                          <a:ea typeface="+mn-ea"/>
                          <a:cs typeface="+mn-cs"/>
                        </a:rPr>
                        <a:t>) kitų įgyvendinamų projektų finansavimui skirtos lėšos.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200" b="1" i="0" u="none" strike="noStrike" kern="1200" cap="none" spc="0" normalizeH="0" baseline="0" noProof="0" dirty="0" smtClean="0">
                          <a:ln>
                            <a:noFill/>
                          </a:ln>
                          <a:solidFill>
                            <a:prstClr val="black"/>
                          </a:solidFill>
                          <a:effectLst/>
                          <a:uLnTx/>
                          <a:uFillTx/>
                          <a:latin typeface="+mn-lt"/>
                          <a:ea typeface="+mn-ea"/>
                          <a:cs typeface="+mn-cs"/>
                        </a:rPr>
                        <a:t>Skaičiuojama pagal formulę X = In*100/B, kur B – visas biudžetas, In – nuosavas įnašas.</a:t>
                      </a:r>
                    </a:p>
                    <a:p>
                      <a:pPr marL="0" marR="0" lvl="0" indent="0" algn="just" defTabSz="497754" rtl="0" eaLnBrk="1" fontAlgn="auto" latinLnBrk="0" hangingPunct="1">
                        <a:lnSpc>
                          <a:spcPct val="100000"/>
                        </a:lnSpc>
                        <a:spcBef>
                          <a:spcPts val="0"/>
                        </a:spcBef>
                        <a:spcAft>
                          <a:spcPts val="0"/>
                        </a:spcAft>
                        <a:buClrTx/>
                        <a:buSzTx/>
                        <a:buFontTx/>
                        <a:buNone/>
                        <a:tabLst/>
                        <a:defRPr/>
                      </a:pPr>
                      <a:r>
                        <a:rPr kumimoji="0" lang="lt-LT" sz="2200" b="1" i="0" u="none" strike="noStrike" kern="1200" cap="none" spc="0" normalizeH="0" baseline="0" noProof="0" dirty="0" smtClean="0">
                          <a:ln>
                            <a:noFill/>
                          </a:ln>
                          <a:solidFill>
                            <a:prstClr val="black"/>
                          </a:solidFill>
                          <a:effectLst/>
                          <a:uLnTx/>
                          <a:uFillTx/>
                          <a:latin typeface="+mn-lt"/>
                          <a:ea typeface="+mn-ea"/>
                          <a:cs typeface="+mn-cs"/>
                        </a:rPr>
                        <a:t>Paraiškos surikiuojamos nuo paraiškų, kurių biudžetuose nuosavas įnašas sudaro didesnę dalį, iki paraiškų, kurių biudžetuose nuosavas įnašas sudaro mažiausią dalį.</a:t>
                      </a:r>
                    </a:p>
                  </a:txBody>
                  <a:tcPr marL="68266" marR="68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914400" rtl="0" eaLnBrk="1" fontAlgn="base" latinLnBrk="0" hangingPunct="1">
                        <a:lnSpc>
                          <a:spcPts val="1800"/>
                        </a:lnSpc>
                        <a:spcBef>
                          <a:spcPct val="0"/>
                        </a:spcBef>
                        <a:spcAft>
                          <a:spcPct val="0"/>
                        </a:spcAft>
                        <a:buClrTx/>
                        <a:buSzTx/>
                        <a:buFontTx/>
                        <a:buNone/>
                        <a:tabLst/>
                      </a:pPr>
                      <a:endParaRPr kumimoji="0" lang="lt-LT" sz="2000" b="1" i="0" u="none" strike="noStrike" cap="none" normalizeH="0" baseline="0" dirty="0" smtClean="0">
                        <a:ln>
                          <a:noFill/>
                        </a:ln>
                        <a:solidFill>
                          <a:schemeClr val="tx1"/>
                        </a:solidFill>
                        <a:effectLst/>
                        <a:latin typeface="+mn-lt"/>
                        <a:cs typeface="Times New Roman" pitchFamily="18" charset="0"/>
                      </a:endParaRPr>
                    </a:p>
                  </a:txBody>
                  <a:tcPr marL="68266" marR="68266" marT="36006"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7F1D2"/>
                    </a:solidFill>
                  </a:tcPr>
                </a:tc>
              </a:tr>
            </a:tbl>
          </a:graphicData>
        </a:graphic>
      </p:graphicFrame>
    </p:spTree>
    <p:extLst>
      <p:ext uri="{BB962C8B-B14F-4D97-AF65-F5344CB8AC3E}">
        <p14:creationId xmlns:p14="http://schemas.microsoft.com/office/powerpoint/2010/main" val="3330051042"/>
      </p:ext>
    </p:extLst>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o vietos rezervavimo ženklas 6"/>
          <p:cNvSpPr txBox="1">
            <a:spLocks/>
          </p:cNvSpPr>
          <p:nvPr/>
        </p:nvSpPr>
        <p:spPr>
          <a:xfrm>
            <a:off x="727013" y="1090247"/>
            <a:ext cx="8700355" cy="47038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3360"/>
              </a:lnSpc>
              <a:spcBef>
                <a:spcPts val="0"/>
              </a:spcBef>
              <a:spcAft>
                <a:spcPts val="1200"/>
              </a:spcAft>
              <a:buNone/>
            </a:pPr>
            <a:endParaRPr lang="lt-LT" sz="2800" b="1" dirty="0" smtClean="0">
              <a:solidFill>
                <a:srgbClr val="E2DDDB">
                  <a:lumMod val="10000"/>
                </a:srgbClr>
              </a:solidFill>
            </a:endParaRPr>
          </a:p>
          <a:p>
            <a:pPr marL="0" indent="0">
              <a:lnSpc>
                <a:spcPts val="3360"/>
              </a:lnSpc>
              <a:spcBef>
                <a:spcPts val="0"/>
              </a:spcBef>
              <a:spcAft>
                <a:spcPts val="1200"/>
              </a:spcAft>
              <a:buNone/>
            </a:pPr>
            <a:r>
              <a:rPr lang="lt-LT" sz="3600" b="1" dirty="0" smtClean="0">
                <a:solidFill>
                  <a:srgbClr val="E2DDDB">
                    <a:lumMod val="10000"/>
                  </a:srgbClr>
                </a:solidFill>
              </a:rPr>
              <a:t>Dėkoju už dėmesį</a:t>
            </a:r>
          </a:p>
          <a:p>
            <a:pPr marL="0" indent="0">
              <a:lnSpc>
                <a:spcPts val="3360"/>
              </a:lnSpc>
              <a:spcBef>
                <a:spcPts val="0"/>
              </a:spcBef>
              <a:spcAft>
                <a:spcPts val="1200"/>
              </a:spcAft>
              <a:buNone/>
            </a:pPr>
            <a:endParaRPr lang="lt-LT" sz="3600" b="1" dirty="0" smtClean="0">
              <a:solidFill>
                <a:srgbClr val="E2DDDB">
                  <a:lumMod val="10000"/>
                </a:srgbClr>
              </a:solidFill>
            </a:endParaRPr>
          </a:p>
          <a:p>
            <a:pPr marL="0" indent="0">
              <a:lnSpc>
                <a:spcPts val="3360"/>
              </a:lnSpc>
              <a:spcBef>
                <a:spcPts val="0"/>
              </a:spcBef>
              <a:spcAft>
                <a:spcPts val="1200"/>
              </a:spcAft>
              <a:buNone/>
            </a:pPr>
            <a:r>
              <a:rPr lang="lt-LT" sz="3200" b="1" dirty="0" smtClean="0">
                <a:solidFill>
                  <a:srgbClr val="E2DDDB">
                    <a:lumMod val="10000"/>
                  </a:srgbClr>
                </a:solidFill>
              </a:rPr>
              <a:t>Informaciją apie kvietimą galite rasti adresu </a:t>
            </a:r>
            <a:r>
              <a:rPr lang="lt-LT" sz="3600" b="1" dirty="0" smtClean="0">
                <a:solidFill>
                  <a:srgbClr val="E2DDDB">
                    <a:lumMod val="10000"/>
                  </a:srgbClr>
                </a:solidFill>
                <a:hlinkClick r:id="rId2"/>
              </a:rPr>
              <a:t>www.esinvesticijos.lt</a:t>
            </a:r>
            <a:endParaRPr lang="lt-LT" sz="3600" b="1" dirty="0" smtClean="0">
              <a:solidFill>
                <a:srgbClr val="E2DDDB">
                  <a:lumMod val="10000"/>
                </a:srgbClr>
              </a:solidFill>
            </a:endParaRPr>
          </a:p>
          <a:p>
            <a:pPr marL="0" indent="0">
              <a:lnSpc>
                <a:spcPts val="3360"/>
              </a:lnSpc>
              <a:spcBef>
                <a:spcPts val="0"/>
              </a:spcBef>
              <a:spcAft>
                <a:spcPts val="1200"/>
              </a:spcAft>
              <a:buNone/>
            </a:pPr>
            <a:r>
              <a:rPr lang="lt-LT" sz="3200" b="1" dirty="0">
                <a:solidFill>
                  <a:srgbClr val="E2DDDB">
                    <a:lumMod val="10000"/>
                  </a:srgbClr>
                </a:solidFill>
              </a:rPr>
              <a:t>s</a:t>
            </a:r>
            <a:r>
              <a:rPr lang="lt-LT" sz="3200" b="1" dirty="0" smtClean="0">
                <a:solidFill>
                  <a:srgbClr val="E2DDDB">
                    <a:lumMod val="10000"/>
                  </a:srgbClr>
                </a:solidFill>
              </a:rPr>
              <a:t>kiltyje „Paskelbti kvietimai“ </a:t>
            </a:r>
            <a:endParaRPr lang="lt-LT" sz="3200" b="1" dirty="0">
              <a:solidFill>
                <a:srgbClr val="E2DDDB">
                  <a:lumMod val="10000"/>
                </a:srgbClr>
              </a:solidFill>
            </a:endParaRPr>
          </a:p>
          <a:p>
            <a:pPr marL="0" indent="0">
              <a:lnSpc>
                <a:spcPts val="3360"/>
              </a:lnSpc>
              <a:spcBef>
                <a:spcPts val="0"/>
              </a:spcBef>
              <a:spcAft>
                <a:spcPts val="1200"/>
              </a:spcAft>
              <a:buNone/>
            </a:pPr>
            <a:endParaRPr lang="lt-LT" sz="36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Tree>
    <p:extLst>
      <p:ext uri="{BB962C8B-B14F-4D97-AF65-F5344CB8AC3E}">
        <p14:creationId xmlns:p14="http://schemas.microsoft.com/office/powerpoint/2010/main" val="326766953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Lėšų paskirstymas apskritims</a:t>
            </a:r>
            <a:endParaRPr lang="lt-LT" sz="3600" dirty="0">
              <a:solidFill>
                <a:schemeClr val="bg2">
                  <a:lumMod val="10000"/>
                </a:schemeClr>
              </a:solidFill>
            </a:endParaRPr>
          </a:p>
        </p:txBody>
      </p:sp>
      <p:sp>
        <p:nvSpPr>
          <p:cNvPr id="4" name="Teksto vietos rezervavimo ženklas 6"/>
          <p:cNvSpPr txBox="1">
            <a:spLocks/>
          </p:cNvSpPr>
          <p:nvPr/>
        </p:nvSpPr>
        <p:spPr>
          <a:xfrm>
            <a:off x="727013" y="1090247"/>
            <a:ext cx="8700355" cy="470388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graphicFrame>
        <p:nvGraphicFramePr>
          <p:cNvPr id="2" name="Lentelė 1"/>
          <p:cNvGraphicFramePr>
            <a:graphicFrameLocks noGrp="1"/>
          </p:cNvGraphicFramePr>
          <p:nvPr>
            <p:extLst>
              <p:ext uri="{D42A27DB-BD31-4B8C-83A1-F6EECF244321}">
                <p14:modId xmlns:p14="http://schemas.microsoft.com/office/powerpoint/2010/main" val="2667399172"/>
              </p:ext>
            </p:extLst>
          </p:nvPr>
        </p:nvGraphicFramePr>
        <p:xfrm>
          <a:off x="659421" y="1195755"/>
          <a:ext cx="8598879" cy="4422529"/>
        </p:xfrm>
        <a:graphic>
          <a:graphicData uri="http://schemas.openxmlformats.org/drawingml/2006/table">
            <a:tbl>
              <a:tblPr firstRow="1" firstCol="1" bandRow="1"/>
              <a:tblGrid>
                <a:gridCol w="4352343"/>
                <a:gridCol w="4246536"/>
              </a:tblGrid>
              <a:tr h="426680">
                <a:tc>
                  <a:txBody>
                    <a:bodyPr/>
                    <a:lstStyle/>
                    <a:p>
                      <a:pPr algn="just">
                        <a:spcAft>
                          <a:spcPts val="0"/>
                        </a:spcAft>
                      </a:pPr>
                      <a:r>
                        <a:rPr lang="lt-LT" sz="2400" b="1" dirty="0">
                          <a:solidFill>
                            <a:srgbClr val="000000"/>
                          </a:solidFill>
                          <a:effectLst/>
                          <a:latin typeface="Times New Roman"/>
                          <a:ea typeface="Calibri"/>
                        </a:rPr>
                        <a:t>Apskrities pavadinimas</a:t>
                      </a:r>
                      <a:endParaRPr lang="lt-LT"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spcAft>
                          <a:spcPts val="0"/>
                        </a:spcAft>
                      </a:pPr>
                      <a:r>
                        <a:rPr lang="lt-LT" sz="2400" b="1" dirty="0">
                          <a:solidFill>
                            <a:srgbClr val="000000"/>
                          </a:solidFill>
                          <a:effectLst/>
                          <a:latin typeface="Times New Roman"/>
                          <a:ea typeface="Calibri"/>
                        </a:rPr>
                        <a:t>Lėšų suma, </a:t>
                      </a:r>
                      <a:r>
                        <a:rPr lang="lt-LT" sz="2400" b="1" dirty="0" smtClean="0">
                          <a:solidFill>
                            <a:srgbClr val="000000"/>
                          </a:solidFill>
                          <a:effectLst/>
                          <a:latin typeface="Times New Roman"/>
                          <a:ea typeface="Calibri"/>
                        </a:rPr>
                        <a:t>EUR</a:t>
                      </a:r>
                      <a:endParaRPr lang="lt-LT" sz="24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r h="363259">
                <a:tc>
                  <a:txBody>
                    <a:bodyPr/>
                    <a:lstStyle/>
                    <a:p>
                      <a:pPr>
                        <a:spcAft>
                          <a:spcPts val="0"/>
                        </a:spcAft>
                      </a:pPr>
                      <a:r>
                        <a:rPr lang="lt-LT" sz="2000" dirty="0">
                          <a:solidFill>
                            <a:srgbClr val="000000"/>
                          </a:solidFill>
                          <a:effectLst/>
                          <a:latin typeface="Times New Roman"/>
                          <a:ea typeface="Calibri"/>
                        </a:rPr>
                        <a:t>Alytaus</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a:solidFill>
                            <a:srgbClr val="000000"/>
                          </a:solidFill>
                          <a:effectLst/>
                          <a:latin typeface="Times New Roman"/>
                          <a:ea typeface="Calibri"/>
                        </a:rPr>
                        <a:t>1 500 000</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dirty="0">
                          <a:solidFill>
                            <a:srgbClr val="000000"/>
                          </a:solidFill>
                          <a:effectLst/>
                          <a:latin typeface="Times New Roman"/>
                          <a:ea typeface="Calibri"/>
                        </a:rPr>
                        <a:t>Kauno</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dirty="0">
                          <a:solidFill>
                            <a:srgbClr val="000000"/>
                          </a:solidFill>
                          <a:effectLst/>
                          <a:latin typeface="Times New Roman"/>
                          <a:ea typeface="Calibri"/>
                        </a:rPr>
                        <a:t>6 300 000</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a:solidFill>
                            <a:srgbClr val="000000"/>
                          </a:solidFill>
                          <a:effectLst/>
                          <a:latin typeface="Times New Roman"/>
                          <a:ea typeface="Calibri"/>
                        </a:rPr>
                        <a:t>Klaipėdos</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dirty="0">
                          <a:solidFill>
                            <a:srgbClr val="000000"/>
                          </a:solidFill>
                          <a:effectLst/>
                          <a:latin typeface="Times New Roman"/>
                          <a:ea typeface="Calibri"/>
                        </a:rPr>
                        <a:t>3 500 000</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a:solidFill>
                            <a:srgbClr val="000000"/>
                          </a:solidFill>
                          <a:effectLst/>
                          <a:latin typeface="Times New Roman"/>
                          <a:ea typeface="Calibri"/>
                        </a:rPr>
                        <a:t>Marijampolės</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dirty="0">
                          <a:solidFill>
                            <a:srgbClr val="000000"/>
                          </a:solidFill>
                          <a:effectLst/>
                          <a:latin typeface="Times New Roman"/>
                          <a:ea typeface="Calibri"/>
                        </a:rPr>
                        <a:t>1 600 000</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a:solidFill>
                            <a:srgbClr val="000000"/>
                          </a:solidFill>
                          <a:effectLst/>
                          <a:latin typeface="Times New Roman"/>
                          <a:ea typeface="Calibri"/>
                        </a:rPr>
                        <a:t>Panevėžio</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dirty="0">
                          <a:solidFill>
                            <a:srgbClr val="000000"/>
                          </a:solidFill>
                          <a:effectLst/>
                          <a:latin typeface="Times New Roman"/>
                          <a:ea typeface="Calibri"/>
                        </a:rPr>
                        <a:t>2 500 000</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a:solidFill>
                            <a:srgbClr val="000000"/>
                          </a:solidFill>
                          <a:effectLst/>
                          <a:latin typeface="Times New Roman"/>
                          <a:ea typeface="Calibri"/>
                        </a:rPr>
                        <a:t>Šiaulių</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dirty="0">
                          <a:solidFill>
                            <a:srgbClr val="000000"/>
                          </a:solidFill>
                          <a:effectLst/>
                          <a:latin typeface="Times New Roman"/>
                          <a:ea typeface="Calibri"/>
                        </a:rPr>
                        <a:t>3 000 000</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a:solidFill>
                            <a:srgbClr val="000000"/>
                          </a:solidFill>
                          <a:effectLst/>
                          <a:latin typeface="Times New Roman"/>
                          <a:ea typeface="Calibri"/>
                        </a:rPr>
                        <a:t>Tauragės</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dirty="0">
                          <a:solidFill>
                            <a:srgbClr val="000000"/>
                          </a:solidFill>
                          <a:effectLst/>
                          <a:latin typeface="Times New Roman"/>
                          <a:ea typeface="Calibri"/>
                        </a:rPr>
                        <a:t>1 000 000</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a:solidFill>
                            <a:srgbClr val="000000"/>
                          </a:solidFill>
                          <a:effectLst/>
                          <a:latin typeface="Times New Roman"/>
                          <a:ea typeface="Calibri"/>
                        </a:rPr>
                        <a:t>Telšių</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dirty="0">
                          <a:solidFill>
                            <a:srgbClr val="000000"/>
                          </a:solidFill>
                          <a:effectLst/>
                          <a:latin typeface="Times New Roman"/>
                          <a:ea typeface="Calibri"/>
                        </a:rPr>
                        <a:t>1 500 000</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a:solidFill>
                            <a:srgbClr val="000000"/>
                          </a:solidFill>
                          <a:effectLst/>
                          <a:latin typeface="Times New Roman"/>
                          <a:ea typeface="Calibri"/>
                        </a:rPr>
                        <a:t>Utenos</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dirty="0">
                          <a:solidFill>
                            <a:srgbClr val="000000"/>
                          </a:solidFill>
                          <a:effectLst/>
                          <a:latin typeface="Times New Roman"/>
                          <a:ea typeface="Calibri"/>
                        </a:rPr>
                        <a:t>1 500 000</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a:solidFill>
                            <a:srgbClr val="000000"/>
                          </a:solidFill>
                          <a:effectLst/>
                          <a:latin typeface="Times New Roman"/>
                          <a:ea typeface="Calibri"/>
                        </a:rPr>
                        <a:t>Vilniaus</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lt-LT" sz="2000" dirty="0">
                          <a:solidFill>
                            <a:srgbClr val="000000"/>
                          </a:solidFill>
                          <a:effectLst/>
                          <a:latin typeface="Times New Roman"/>
                          <a:ea typeface="Calibri"/>
                        </a:rPr>
                        <a:t>8 899 631</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259">
                <a:tc>
                  <a:txBody>
                    <a:bodyPr/>
                    <a:lstStyle/>
                    <a:p>
                      <a:pPr>
                        <a:spcAft>
                          <a:spcPts val="0"/>
                        </a:spcAft>
                      </a:pPr>
                      <a:r>
                        <a:rPr lang="lt-LT" sz="2000">
                          <a:solidFill>
                            <a:srgbClr val="000000"/>
                          </a:solidFill>
                          <a:effectLst/>
                          <a:latin typeface="Times New Roman"/>
                          <a:ea typeface="Calibri"/>
                        </a:rPr>
                        <a:t>Iš viso:</a:t>
                      </a:r>
                      <a:endParaRPr lang="lt-LT" sz="200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spcAft>
                          <a:spcPts val="0"/>
                        </a:spcAft>
                      </a:pPr>
                      <a:r>
                        <a:rPr lang="lt-LT" sz="2000" dirty="0">
                          <a:solidFill>
                            <a:srgbClr val="000000"/>
                          </a:solidFill>
                          <a:effectLst/>
                          <a:latin typeface="Times New Roman"/>
                          <a:ea typeface="Calibri"/>
                        </a:rPr>
                        <a:t>31 299 631</a:t>
                      </a:r>
                      <a:endParaRPr lang="lt-LT" sz="2000" dirty="0">
                        <a:solidFill>
                          <a:srgbClr val="000000"/>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r>
            </a:tbl>
          </a:graphicData>
        </a:graphic>
      </p:graphicFrame>
    </p:spTree>
    <p:extLst>
      <p:ext uri="{BB962C8B-B14F-4D97-AF65-F5344CB8AC3E}">
        <p14:creationId xmlns:p14="http://schemas.microsoft.com/office/powerpoint/2010/main" val="406722060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Tinkamos tikslinės grupės</a:t>
            </a:r>
            <a:endParaRPr lang="lt-LT" sz="3600" dirty="0">
              <a:solidFill>
                <a:schemeClr val="bg2">
                  <a:lumMod val="10000"/>
                </a:schemeClr>
              </a:solidFill>
            </a:endParaRPr>
          </a:p>
        </p:txBody>
      </p:sp>
      <p:sp>
        <p:nvSpPr>
          <p:cNvPr id="4" name="Teksto vietos rezervavimo ženklas 6"/>
          <p:cNvSpPr txBox="1">
            <a:spLocks/>
          </p:cNvSpPr>
          <p:nvPr/>
        </p:nvSpPr>
        <p:spPr>
          <a:xfrm>
            <a:off x="727012" y="1037491"/>
            <a:ext cx="8700355" cy="4862147"/>
          </a:xfrm>
          <a:prstGeom prst="rect">
            <a:avLst/>
          </a:prstGeom>
        </p:spPr>
        <p:txBody>
          <a:bodyP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600"/>
              </a:spcAft>
            </a:pPr>
            <a:r>
              <a:rPr lang="lt-LT" sz="7200" b="1" dirty="0" smtClean="0">
                <a:solidFill>
                  <a:srgbClr val="000000"/>
                </a:solidFill>
              </a:rPr>
              <a:t>asmenys</a:t>
            </a:r>
            <a:r>
              <a:rPr lang="lt-LT" sz="7200" b="1" dirty="0">
                <a:solidFill>
                  <a:srgbClr val="000000"/>
                </a:solidFill>
              </a:rPr>
              <a:t>, paleisti iš laisvės atėmimo </a:t>
            </a:r>
            <a:r>
              <a:rPr lang="lt-LT" sz="7200" b="1" dirty="0" smtClean="0">
                <a:solidFill>
                  <a:srgbClr val="000000"/>
                </a:solidFill>
              </a:rPr>
              <a:t>vietų</a:t>
            </a:r>
            <a:endParaRPr lang="lt-LT" sz="7200" b="1" dirty="0">
              <a:solidFill>
                <a:srgbClr val="000000"/>
              </a:solidFill>
            </a:endParaRPr>
          </a:p>
          <a:p>
            <a:pPr>
              <a:lnSpc>
                <a:spcPct val="100000"/>
              </a:lnSpc>
              <a:spcBef>
                <a:spcPts val="0"/>
              </a:spcBef>
              <a:spcAft>
                <a:spcPts val="600"/>
              </a:spcAft>
            </a:pPr>
            <a:r>
              <a:rPr lang="lt-LT" sz="7200" b="1" dirty="0" smtClean="0">
                <a:solidFill>
                  <a:srgbClr val="000000"/>
                </a:solidFill>
              </a:rPr>
              <a:t>nedirbantys </a:t>
            </a:r>
            <a:r>
              <a:rPr lang="lt-LT" sz="7200" b="1" dirty="0">
                <a:solidFill>
                  <a:srgbClr val="000000"/>
                </a:solidFill>
              </a:rPr>
              <a:t>ir nesimokantys probacijos pareigūnų prižiūrimi asmenys, kuriems paskirta laisvės atėmimo bausmė, bet jos vykdymas </a:t>
            </a:r>
            <a:r>
              <a:rPr lang="lt-LT" sz="7200" b="1" dirty="0" smtClean="0">
                <a:solidFill>
                  <a:srgbClr val="000000"/>
                </a:solidFill>
              </a:rPr>
              <a:t>atidėtas</a:t>
            </a:r>
            <a:endParaRPr lang="lt-LT" sz="7200" b="1" dirty="0">
              <a:solidFill>
                <a:srgbClr val="000000"/>
              </a:solidFill>
            </a:endParaRPr>
          </a:p>
          <a:p>
            <a:pPr>
              <a:lnSpc>
                <a:spcPct val="100000"/>
              </a:lnSpc>
              <a:spcBef>
                <a:spcPts val="0"/>
              </a:spcBef>
              <a:spcAft>
                <a:spcPts val="600"/>
              </a:spcAft>
            </a:pPr>
            <a:r>
              <a:rPr lang="lt-LT" sz="7200" b="1" dirty="0" smtClean="0">
                <a:solidFill>
                  <a:srgbClr val="000000"/>
                </a:solidFill>
              </a:rPr>
              <a:t>neįgalieji  </a:t>
            </a:r>
            <a:endParaRPr lang="lt-LT" sz="7200" b="1" dirty="0">
              <a:solidFill>
                <a:srgbClr val="000000"/>
              </a:solidFill>
            </a:endParaRPr>
          </a:p>
          <a:p>
            <a:pPr>
              <a:lnSpc>
                <a:spcPct val="100000"/>
              </a:lnSpc>
              <a:spcBef>
                <a:spcPts val="0"/>
              </a:spcBef>
              <a:spcAft>
                <a:spcPts val="600"/>
              </a:spcAft>
            </a:pPr>
            <a:r>
              <a:rPr lang="lt-LT" sz="7200" b="1" dirty="0" smtClean="0">
                <a:solidFill>
                  <a:srgbClr val="000000"/>
                </a:solidFill>
              </a:rPr>
              <a:t>socialinės </a:t>
            </a:r>
            <a:r>
              <a:rPr lang="lt-LT" sz="7200" b="1" dirty="0">
                <a:solidFill>
                  <a:srgbClr val="000000"/>
                </a:solidFill>
              </a:rPr>
              <a:t>rizikos </a:t>
            </a:r>
            <a:r>
              <a:rPr lang="lt-LT" sz="7200" b="1" dirty="0" smtClean="0">
                <a:solidFill>
                  <a:srgbClr val="000000"/>
                </a:solidFill>
              </a:rPr>
              <a:t>šeimos</a:t>
            </a:r>
            <a:endParaRPr lang="lt-LT" sz="7200" b="1" dirty="0">
              <a:solidFill>
                <a:srgbClr val="000000"/>
              </a:solidFill>
            </a:endParaRPr>
          </a:p>
          <a:p>
            <a:pPr>
              <a:lnSpc>
                <a:spcPct val="100000"/>
              </a:lnSpc>
              <a:spcBef>
                <a:spcPts val="0"/>
              </a:spcBef>
              <a:spcAft>
                <a:spcPts val="600"/>
              </a:spcAft>
            </a:pPr>
            <a:r>
              <a:rPr lang="lt-LT" sz="7200" b="1" dirty="0" smtClean="0">
                <a:solidFill>
                  <a:srgbClr val="000000"/>
                </a:solidFill>
              </a:rPr>
              <a:t>buvę </a:t>
            </a:r>
            <a:r>
              <a:rPr lang="lt-LT" sz="7200" b="1" dirty="0">
                <a:solidFill>
                  <a:srgbClr val="000000"/>
                </a:solidFill>
              </a:rPr>
              <a:t>vaikų socialinės globos namų, specialiųjų internatinių mokyklų auklėtiniai (16–29 metų</a:t>
            </a:r>
            <a:r>
              <a:rPr lang="lt-LT" sz="7200" b="1" dirty="0" smtClean="0">
                <a:solidFill>
                  <a:srgbClr val="000000"/>
                </a:solidFill>
              </a:rPr>
              <a:t>)</a:t>
            </a:r>
          </a:p>
          <a:p>
            <a:pPr>
              <a:lnSpc>
                <a:spcPct val="100000"/>
              </a:lnSpc>
              <a:spcBef>
                <a:spcPts val="0"/>
              </a:spcBef>
              <a:spcAft>
                <a:spcPts val="600"/>
              </a:spcAft>
            </a:pPr>
            <a:r>
              <a:rPr lang="lt-LT" sz="7200" b="1" dirty="0">
                <a:solidFill>
                  <a:srgbClr val="000000"/>
                </a:solidFill>
              </a:rPr>
              <a:t>socialinės rizikos </a:t>
            </a:r>
            <a:r>
              <a:rPr lang="lt-LT" sz="7200" b="1" dirty="0" smtClean="0">
                <a:solidFill>
                  <a:srgbClr val="000000"/>
                </a:solidFill>
              </a:rPr>
              <a:t>vaikai</a:t>
            </a:r>
          </a:p>
          <a:p>
            <a:pPr>
              <a:lnSpc>
                <a:spcPct val="100000"/>
              </a:lnSpc>
              <a:spcBef>
                <a:spcPts val="0"/>
              </a:spcBef>
              <a:spcAft>
                <a:spcPts val="600"/>
              </a:spcAft>
            </a:pPr>
            <a:r>
              <a:rPr lang="lt-LT" sz="7200" b="1" dirty="0">
                <a:solidFill>
                  <a:srgbClr val="000000"/>
                </a:solidFill>
              </a:rPr>
              <a:t>asmenys, nukentėję ar galėję nukentėti nuo prekybos žmonėmis, taip pat prekybos žmonėmis aukos;</a:t>
            </a:r>
          </a:p>
          <a:p>
            <a:pPr>
              <a:lnSpc>
                <a:spcPct val="100000"/>
              </a:lnSpc>
              <a:spcBef>
                <a:spcPts val="0"/>
              </a:spcBef>
              <a:spcAft>
                <a:spcPts val="600"/>
              </a:spcAft>
            </a:pPr>
            <a:r>
              <a:rPr lang="lt-LT" sz="7200" b="1" dirty="0" smtClean="0">
                <a:solidFill>
                  <a:srgbClr val="000000"/>
                </a:solidFill>
              </a:rPr>
              <a:t>benamiai</a:t>
            </a:r>
            <a:r>
              <a:rPr lang="lt-LT" sz="7200" b="1" dirty="0">
                <a:solidFill>
                  <a:srgbClr val="000000"/>
                </a:solidFill>
              </a:rPr>
              <a:t>;</a:t>
            </a:r>
          </a:p>
          <a:p>
            <a:pPr>
              <a:lnSpc>
                <a:spcPct val="100000"/>
              </a:lnSpc>
              <a:spcBef>
                <a:spcPts val="0"/>
              </a:spcBef>
              <a:spcAft>
                <a:spcPts val="600"/>
              </a:spcAft>
            </a:pPr>
            <a:r>
              <a:rPr lang="lt-LT" sz="7200" b="1" dirty="0" smtClean="0">
                <a:solidFill>
                  <a:srgbClr val="000000"/>
                </a:solidFill>
              </a:rPr>
              <a:t>asmenys</a:t>
            </a:r>
            <a:r>
              <a:rPr lang="lt-LT" sz="7200" b="1" dirty="0">
                <a:solidFill>
                  <a:srgbClr val="000000"/>
                </a:solidFill>
              </a:rPr>
              <a:t>, užsikrėtę ŽIV ar sergantys </a:t>
            </a:r>
            <a:r>
              <a:rPr lang="lt-LT" sz="7200" b="1" dirty="0" smtClean="0">
                <a:solidFill>
                  <a:srgbClr val="000000"/>
                </a:solidFill>
              </a:rPr>
              <a:t>AIDS</a:t>
            </a:r>
            <a:endParaRPr lang="lt-LT" sz="7200" b="1" dirty="0">
              <a:solidFill>
                <a:srgbClr val="000000"/>
              </a:solidFill>
            </a:endParaRPr>
          </a:p>
          <a:p>
            <a:pPr>
              <a:lnSpc>
                <a:spcPct val="100000"/>
              </a:lnSpc>
              <a:spcBef>
                <a:spcPts val="0"/>
              </a:spcBef>
              <a:spcAft>
                <a:spcPts val="600"/>
              </a:spcAft>
            </a:pPr>
            <a:r>
              <a:rPr lang="lt-LT" sz="7200" b="1" dirty="0" smtClean="0">
                <a:solidFill>
                  <a:srgbClr val="000000"/>
                </a:solidFill>
              </a:rPr>
              <a:t>alkoholiu </a:t>
            </a:r>
            <a:r>
              <a:rPr lang="lt-LT" sz="7200" b="1" dirty="0">
                <a:solidFill>
                  <a:srgbClr val="000000"/>
                </a:solidFill>
              </a:rPr>
              <a:t>piktnaudžiaujantys </a:t>
            </a:r>
            <a:r>
              <a:rPr lang="lt-LT" sz="7200" b="1" dirty="0" smtClean="0">
                <a:solidFill>
                  <a:srgbClr val="000000"/>
                </a:solidFill>
              </a:rPr>
              <a:t>asmenys</a:t>
            </a:r>
          </a:p>
          <a:p>
            <a:pPr>
              <a:lnSpc>
                <a:spcPct val="100000"/>
              </a:lnSpc>
              <a:spcBef>
                <a:spcPts val="0"/>
              </a:spcBef>
              <a:spcAft>
                <a:spcPts val="600"/>
              </a:spcAft>
            </a:pPr>
            <a:r>
              <a:rPr lang="lt-LT" sz="7200" b="1" dirty="0">
                <a:solidFill>
                  <a:srgbClr val="000000"/>
                </a:solidFill>
              </a:rPr>
              <a:t>priklausomi nuo psichoaktyviųjų medžiagų asmenys, kurie yra pabaigę licencijuotos psichologinės socialinės reabilitacijos įstaigos psichologinės socialinės reabilitacijos programą ir turi tai patvirtinantį </a:t>
            </a:r>
            <a:r>
              <a:rPr lang="lt-LT" sz="7200" b="1" dirty="0" smtClean="0">
                <a:solidFill>
                  <a:srgbClr val="000000"/>
                </a:solidFill>
              </a:rPr>
              <a:t>dokumentą</a:t>
            </a:r>
          </a:p>
          <a:p>
            <a:pPr>
              <a:lnSpc>
                <a:spcPct val="100000"/>
              </a:lnSpc>
              <a:spcBef>
                <a:spcPts val="0"/>
              </a:spcBef>
              <a:spcAft>
                <a:spcPts val="600"/>
              </a:spcAft>
            </a:pPr>
            <a:r>
              <a:rPr lang="lt-LT" sz="7200" b="1" dirty="0">
                <a:solidFill>
                  <a:srgbClr val="000000"/>
                </a:solidFill>
              </a:rPr>
              <a:t>prieglobstį gavę </a:t>
            </a:r>
            <a:r>
              <a:rPr lang="lt-LT" sz="7200" b="1" dirty="0" smtClean="0">
                <a:solidFill>
                  <a:srgbClr val="000000"/>
                </a:solidFill>
              </a:rPr>
              <a:t>užsieniečiai</a:t>
            </a:r>
          </a:p>
          <a:p>
            <a:pPr>
              <a:lnSpc>
                <a:spcPct val="100000"/>
              </a:lnSpc>
              <a:spcBef>
                <a:spcPts val="0"/>
              </a:spcBef>
              <a:spcAft>
                <a:spcPts val="600"/>
              </a:spcAft>
            </a:pPr>
            <a:r>
              <a:rPr lang="lt-LT" sz="7200" b="1" dirty="0">
                <a:solidFill>
                  <a:srgbClr val="000000"/>
                </a:solidFill>
              </a:rPr>
              <a:t>socialinės pašalpos gavėjai</a:t>
            </a:r>
            <a:endParaRPr lang="lt-LT" sz="7200" b="1" dirty="0" smtClean="0">
              <a:solidFill>
                <a:srgbClr val="000000"/>
              </a:solidFill>
            </a:endParaRPr>
          </a:p>
          <a:p>
            <a:pPr>
              <a:lnSpc>
                <a:spcPct val="100000"/>
              </a:lnSpc>
              <a:spcBef>
                <a:spcPts val="0"/>
              </a:spcBef>
              <a:spcAft>
                <a:spcPts val="1200"/>
              </a:spcAft>
            </a:pPr>
            <a:endParaRPr lang="lt-LT" sz="2800" b="1" dirty="0">
              <a:solidFill>
                <a:srgbClr val="000000"/>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Tree>
    <p:extLst>
      <p:ext uri="{BB962C8B-B14F-4D97-AF65-F5344CB8AC3E}">
        <p14:creationId xmlns:p14="http://schemas.microsoft.com/office/powerpoint/2010/main" val="80482870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Remiamos veiklos</a:t>
            </a:r>
            <a:endParaRPr lang="lt-LT" sz="3600" dirty="0">
              <a:solidFill>
                <a:schemeClr val="bg2">
                  <a:lumMod val="10000"/>
                </a:schemeClr>
              </a:solidFill>
            </a:endParaRPr>
          </a:p>
        </p:txBody>
      </p:sp>
      <p:sp>
        <p:nvSpPr>
          <p:cNvPr id="4" name="Teksto vietos rezervavimo ženklas 6"/>
          <p:cNvSpPr txBox="1">
            <a:spLocks/>
          </p:cNvSpPr>
          <p:nvPr/>
        </p:nvSpPr>
        <p:spPr>
          <a:xfrm>
            <a:off x="727013" y="1257300"/>
            <a:ext cx="8700355" cy="4475286"/>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1200"/>
              </a:spcAft>
            </a:pPr>
            <a:r>
              <a:rPr lang="lt-LT" sz="2800" b="1" dirty="0">
                <a:solidFill>
                  <a:srgbClr val="C00000"/>
                </a:solidFill>
              </a:rPr>
              <a:t>individualus ar grupinis motyvavimas, asmens poreikių vertinimas, socialinių ir darbo įgūdžių ugdymas, palaikymas ir </a:t>
            </a:r>
            <a:r>
              <a:rPr lang="lt-LT" sz="2800" b="1" dirty="0" smtClean="0">
                <a:solidFill>
                  <a:srgbClr val="C00000"/>
                </a:solidFill>
              </a:rPr>
              <a:t>atkūrimas</a:t>
            </a:r>
          </a:p>
          <a:p>
            <a:pPr>
              <a:lnSpc>
                <a:spcPct val="100000"/>
              </a:lnSpc>
              <a:spcBef>
                <a:spcPts val="0"/>
              </a:spcBef>
              <a:spcAft>
                <a:spcPts val="1200"/>
              </a:spcAft>
            </a:pPr>
            <a:r>
              <a:rPr lang="lt-LT" sz="2800" b="1" dirty="0">
                <a:solidFill>
                  <a:srgbClr val="E2DDDB">
                    <a:lumMod val="10000"/>
                  </a:srgbClr>
                </a:solidFill>
              </a:rPr>
              <a:t>psichosocialinė </a:t>
            </a:r>
            <a:r>
              <a:rPr lang="lt-LT" sz="2800" b="1" dirty="0" smtClean="0">
                <a:solidFill>
                  <a:srgbClr val="E2DDDB">
                    <a:lumMod val="10000"/>
                  </a:srgbClr>
                </a:solidFill>
              </a:rPr>
              <a:t>pagalba</a:t>
            </a:r>
          </a:p>
          <a:p>
            <a:pPr>
              <a:lnSpc>
                <a:spcPct val="100000"/>
              </a:lnSpc>
              <a:spcBef>
                <a:spcPts val="0"/>
              </a:spcBef>
              <a:spcAft>
                <a:spcPts val="1200"/>
              </a:spcAft>
            </a:pPr>
            <a:r>
              <a:rPr lang="lt-LT" sz="2800" b="1" dirty="0">
                <a:solidFill>
                  <a:srgbClr val="C00000"/>
                </a:solidFill>
              </a:rPr>
              <a:t>profesinis orientavimas, informavimas, </a:t>
            </a:r>
            <a:r>
              <a:rPr lang="lt-LT" sz="2800" b="1" dirty="0" smtClean="0">
                <a:solidFill>
                  <a:srgbClr val="C00000"/>
                </a:solidFill>
              </a:rPr>
              <a:t>konsultavimas</a:t>
            </a:r>
          </a:p>
          <a:p>
            <a:pPr>
              <a:lnSpc>
                <a:spcPct val="100000"/>
              </a:lnSpc>
              <a:spcBef>
                <a:spcPts val="0"/>
              </a:spcBef>
              <a:spcAft>
                <a:spcPts val="1200"/>
              </a:spcAft>
            </a:pPr>
            <a:r>
              <a:rPr lang="lt-LT" sz="2800" b="1" dirty="0">
                <a:solidFill>
                  <a:srgbClr val="E2DDDB">
                    <a:lumMod val="10000"/>
                  </a:srgbClr>
                </a:solidFill>
              </a:rPr>
              <a:t>bendrųjų </a:t>
            </a:r>
            <a:r>
              <a:rPr lang="lt-LT" sz="2800" b="1" dirty="0" smtClean="0">
                <a:solidFill>
                  <a:srgbClr val="E2DDDB">
                    <a:lumMod val="10000"/>
                  </a:srgbClr>
                </a:solidFill>
              </a:rPr>
              <a:t>gebėjimų ugdymas</a:t>
            </a:r>
          </a:p>
          <a:p>
            <a:pPr>
              <a:lnSpc>
                <a:spcPct val="100000"/>
              </a:lnSpc>
              <a:spcBef>
                <a:spcPts val="0"/>
              </a:spcBef>
              <a:spcAft>
                <a:spcPts val="1200"/>
              </a:spcAft>
            </a:pPr>
            <a:r>
              <a:rPr lang="lt-LT" sz="2800" b="1" dirty="0">
                <a:solidFill>
                  <a:srgbClr val="00B050"/>
                </a:solidFill>
              </a:rPr>
              <a:t>profesinis </a:t>
            </a:r>
            <a:r>
              <a:rPr lang="lt-LT" sz="2800" b="1" dirty="0" smtClean="0">
                <a:solidFill>
                  <a:srgbClr val="00B050"/>
                </a:solidFill>
              </a:rPr>
              <a:t>mokymas</a:t>
            </a:r>
          </a:p>
          <a:p>
            <a:pPr>
              <a:lnSpc>
                <a:spcPct val="100000"/>
              </a:lnSpc>
              <a:spcBef>
                <a:spcPts val="0"/>
              </a:spcBef>
              <a:spcAft>
                <a:spcPts val="1200"/>
              </a:spcAft>
            </a:pPr>
            <a:r>
              <a:rPr lang="lt-LT" sz="2800" b="1" dirty="0">
                <a:solidFill>
                  <a:srgbClr val="00B050"/>
                </a:solidFill>
              </a:rPr>
              <a:t>praktinių darbo įgūdžių ugdymas darbo </a:t>
            </a:r>
            <a:r>
              <a:rPr lang="lt-LT" sz="2800" b="1" dirty="0" smtClean="0">
                <a:solidFill>
                  <a:srgbClr val="00B050"/>
                </a:solidFill>
              </a:rPr>
              <a:t>vietoje</a:t>
            </a:r>
          </a:p>
          <a:p>
            <a:pPr>
              <a:lnSpc>
                <a:spcPct val="100000"/>
              </a:lnSpc>
              <a:spcBef>
                <a:spcPts val="0"/>
              </a:spcBef>
              <a:spcAft>
                <a:spcPts val="1200"/>
              </a:spcAft>
            </a:pPr>
            <a:r>
              <a:rPr lang="lt-LT" sz="2800" b="1" dirty="0">
                <a:solidFill>
                  <a:srgbClr val="E2DDDB">
                    <a:lumMod val="10000"/>
                  </a:srgbClr>
                </a:solidFill>
              </a:rPr>
              <a:t>tarpininkavimas ar kita pagalba įsidarbinant ir </a:t>
            </a:r>
            <a:r>
              <a:rPr lang="lt-LT" sz="2800" b="1" dirty="0" smtClean="0">
                <a:solidFill>
                  <a:srgbClr val="E2DDDB">
                    <a:lumMod val="10000"/>
                  </a:srgbClr>
                </a:solidFill>
              </a:rPr>
              <a:t>įsidarbinus</a:t>
            </a:r>
          </a:p>
          <a:p>
            <a:pPr>
              <a:lnSpc>
                <a:spcPct val="100000"/>
              </a:lnSpc>
              <a:spcBef>
                <a:spcPts val="0"/>
              </a:spcBef>
              <a:spcAft>
                <a:spcPts val="1200"/>
              </a:spcAft>
            </a:pPr>
            <a:r>
              <a:rPr lang="lt-LT" sz="2800" b="1" dirty="0">
                <a:solidFill>
                  <a:srgbClr val="E2DDDB">
                    <a:lumMod val="10000"/>
                  </a:srgbClr>
                </a:solidFill>
              </a:rPr>
              <a:t>projektą vykdančio personalo gebėjimų </a:t>
            </a:r>
            <a:r>
              <a:rPr lang="lt-LT" sz="2800" b="1" dirty="0" smtClean="0">
                <a:solidFill>
                  <a:srgbClr val="E2DDDB">
                    <a:lumMod val="10000"/>
                  </a:srgbClr>
                </a:solidFill>
              </a:rPr>
              <a:t>stiprinimas</a:t>
            </a:r>
          </a:p>
          <a:p>
            <a:pPr>
              <a:lnSpc>
                <a:spcPct val="100000"/>
              </a:lnSpc>
              <a:spcBef>
                <a:spcPts val="0"/>
              </a:spcBef>
              <a:spcAft>
                <a:spcPts val="1200"/>
              </a:spcAft>
            </a:pPr>
            <a:r>
              <a:rPr lang="lt-LT" sz="2800" b="1" dirty="0">
                <a:solidFill>
                  <a:srgbClr val="E2DDDB">
                    <a:lumMod val="10000"/>
                  </a:srgbClr>
                </a:solidFill>
              </a:rPr>
              <a:t>tarptautinis bendradarbiavimas </a:t>
            </a:r>
            <a:endParaRPr lang="lt-LT" sz="2800" b="1" dirty="0" smtClean="0">
              <a:solidFill>
                <a:srgbClr val="E2DDDB">
                  <a:lumMod val="10000"/>
                </a:srgbClr>
              </a:solidFill>
            </a:endParaRP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Tree>
    <p:extLst>
      <p:ext uri="{BB962C8B-B14F-4D97-AF65-F5344CB8AC3E}">
        <p14:creationId xmlns:p14="http://schemas.microsoft.com/office/powerpoint/2010/main" val="3237319784"/>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Reikalavimai TB veiklai (1)</a:t>
            </a:r>
            <a:endParaRPr lang="lt-LT" sz="3600" dirty="0">
              <a:solidFill>
                <a:schemeClr val="bg2">
                  <a:lumMod val="10000"/>
                </a:schemeClr>
              </a:solidFill>
            </a:endParaRPr>
          </a:p>
        </p:txBody>
      </p:sp>
      <p:sp>
        <p:nvSpPr>
          <p:cNvPr id="4" name="Teksto vietos rezervavimo ženklas 6"/>
          <p:cNvSpPr txBox="1">
            <a:spLocks/>
          </p:cNvSpPr>
          <p:nvPr/>
        </p:nvSpPr>
        <p:spPr>
          <a:xfrm>
            <a:off x="727013" y="1257300"/>
            <a:ext cx="8700355" cy="4475286"/>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None/>
            </a:pPr>
            <a:r>
              <a:rPr lang="lt-LT" sz="2800" b="1" dirty="0">
                <a:solidFill>
                  <a:srgbClr val="000000"/>
                </a:solidFill>
              </a:rPr>
              <a:t>TB tikslas – bendradarbiaujant su ES šalių partneriais didinti teikiamų paslaugų kokybę ir jų efektyvumą. Šio tikslo siekti rekomenduojama mokantis vieniems iš kitų, keičiantis gerąja patirtimi ar kartu kuriant naujus veiklos </a:t>
            </a:r>
            <a:r>
              <a:rPr lang="lt-LT" sz="2800" b="1" dirty="0" smtClean="0">
                <a:solidFill>
                  <a:srgbClr val="000000"/>
                </a:solidFill>
              </a:rPr>
              <a:t>modelius</a:t>
            </a:r>
          </a:p>
          <a:p>
            <a:pPr>
              <a:lnSpc>
                <a:spcPct val="100000"/>
              </a:lnSpc>
              <a:spcBef>
                <a:spcPts val="0"/>
              </a:spcBef>
              <a:spcAft>
                <a:spcPts val="1200"/>
              </a:spcAft>
            </a:pPr>
            <a:r>
              <a:rPr lang="lt-LT" sz="2800" b="1" dirty="0" smtClean="0">
                <a:solidFill>
                  <a:srgbClr val="000000"/>
                </a:solidFill>
              </a:rPr>
              <a:t>TB veikla – neprivaloma </a:t>
            </a:r>
          </a:p>
          <a:p>
            <a:pPr>
              <a:lnSpc>
                <a:spcPct val="100000"/>
              </a:lnSpc>
              <a:spcBef>
                <a:spcPts val="0"/>
              </a:spcBef>
              <a:spcAft>
                <a:spcPts val="1200"/>
              </a:spcAft>
            </a:pPr>
            <a:r>
              <a:rPr lang="lt-LT" sz="2800" b="1" dirty="0">
                <a:solidFill>
                  <a:srgbClr val="000000"/>
                </a:solidFill>
              </a:rPr>
              <a:t>iki 30 000 </a:t>
            </a:r>
            <a:r>
              <a:rPr lang="lt-LT" sz="2800" b="1" dirty="0" smtClean="0">
                <a:solidFill>
                  <a:srgbClr val="000000"/>
                </a:solidFill>
              </a:rPr>
              <a:t>EUR</a:t>
            </a:r>
          </a:p>
          <a:p>
            <a:pPr>
              <a:lnSpc>
                <a:spcPct val="100000"/>
              </a:lnSpc>
              <a:spcBef>
                <a:spcPts val="0"/>
              </a:spcBef>
              <a:spcAft>
                <a:spcPts val="1200"/>
              </a:spcAft>
            </a:pPr>
            <a:r>
              <a:rPr lang="lt-LT" sz="2800" b="1" dirty="0" smtClean="0">
                <a:solidFill>
                  <a:srgbClr val="000000"/>
                </a:solidFill>
              </a:rPr>
              <a:t>bent vienas kitos ES šalies partneris, kuris įgyvendina tos pačios srities ESF lėšomis finansuojamą projektą</a:t>
            </a:r>
          </a:p>
          <a:p>
            <a:pPr>
              <a:lnSpc>
                <a:spcPct val="100000"/>
              </a:lnSpc>
              <a:spcBef>
                <a:spcPts val="0"/>
              </a:spcBef>
              <a:spcAft>
                <a:spcPts val="1200"/>
              </a:spcAft>
            </a:pPr>
            <a:r>
              <a:rPr lang="lt-LT" sz="2800" b="1" dirty="0">
                <a:solidFill>
                  <a:srgbClr val="000000"/>
                </a:solidFill>
              </a:rPr>
              <a:t>TB veikla, jos turinys, planuojamas rezultatas ir lėšos – paraiškoje</a:t>
            </a:r>
            <a:endParaRPr lang="lt-LT" sz="2800" b="1" dirty="0" smtClean="0">
              <a:solidFill>
                <a:srgbClr val="000000"/>
              </a:solidFill>
            </a:endParaRPr>
          </a:p>
          <a:p>
            <a:pPr>
              <a:lnSpc>
                <a:spcPct val="100000"/>
              </a:lnSpc>
              <a:spcBef>
                <a:spcPts val="0"/>
              </a:spcBef>
              <a:spcAft>
                <a:spcPts val="1200"/>
              </a:spcAft>
              <a:buFontTx/>
              <a:buChar char="-"/>
            </a:pPr>
            <a:endParaRPr lang="lt-LT" sz="20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Tree>
    <p:extLst>
      <p:ext uri="{BB962C8B-B14F-4D97-AF65-F5344CB8AC3E}">
        <p14:creationId xmlns:p14="http://schemas.microsoft.com/office/powerpoint/2010/main" val="3647556909"/>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Reikalavimai TB veiklai (2)</a:t>
            </a:r>
            <a:endParaRPr lang="lt-LT" sz="3600" dirty="0">
              <a:solidFill>
                <a:schemeClr val="bg2">
                  <a:lumMod val="10000"/>
                </a:schemeClr>
              </a:solidFill>
            </a:endParaRPr>
          </a:p>
        </p:txBody>
      </p:sp>
      <p:sp>
        <p:nvSpPr>
          <p:cNvPr id="4" name="Teksto vietos rezervavimo ženklas 6"/>
          <p:cNvSpPr txBox="1">
            <a:spLocks/>
          </p:cNvSpPr>
          <p:nvPr/>
        </p:nvSpPr>
        <p:spPr>
          <a:xfrm>
            <a:off x="727013" y="1257300"/>
            <a:ext cx="8700355" cy="447528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spcAft>
                <a:spcPts val="1200"/>
              </a:spcAft>
            </a:pPr>
            <a:r>
              <a:rPr lang="lt-LT" sz="2400" b="1" dirty="0" smtClean="0">
                <a:solidFill>
                  <a:srgbClr val="000000"/>
                </a:solidFill>
              </a:rPr>
              <a:t>TB sutartis </a:t>
            </a:r>
            <a:r>
              <a:rPr lang="lt-LT" sz="2400" b="1" dirty="0">
                <a:solidFill>
                  <a:srgbClr val="000000"/>
                </a:solidFill>
              </a:rPr>
              <a:t>turi būti pasirašyta ir pateikta įgyvendinančiajai institucijai ne vėliau kaip per 12 mėnesių nuo projekto sutarties </a:t>
            </a:r>
            <a:r>
              <a:rPr lang="lt-LT" sz="2400" b="1" dirty="0" smtClean="0">
                <a:solidFill>
                  <a:srgbClr val="000000"/>
                </a:solidFill>
              </a:rPr>
              <a:t>pasirašymo</a:t>
            </a:r>
          </a:p>
          <a:p>
            <a:pPr>
              <a:lnSpc>
                <a:spcPct val="100000"/>
              </a:lnSpc>
              <a:spcBef>
                <a:spcPts val="0"/>
              </a:spcBef>
              <a:spcAft>
                <a:spcPts val="1200"/>
              </a:spcAft>
            </a:pPr>
            <a:r>
              <a:rPr lang="lt-LT" sz="2400" b="1" dirty="0">
                <a:solidFill>
                  <a:srgbClr val="000000"/>
                </a:solidFill>
              </a:rPr>
              <a:t>TB veiklą planuojantis pareiškėjas iki paraiškos pateikimo privalo užregistruoti savo organizaciją ESF tarptautinės platformos interneto svetainėje </a:t>
            </a:r>
            <a:r>
              <a:rPr lang="lt-LT" sz="2400" b="1" dirty="0">
                <a:solidFill>
                  <a:srgbClr val="C00000"/>
                </a:solidFill>
              </a:rPr>
              <a:t>http://ec.europa.eu/esf/transnationality/partners-search </a:t>
            </a:r>
            <a:r>
              <a:rPr lang="lt-LT" sz="2400" b="1" dirty="0">
                <a:solidFill>
                  <a:srgbClr val="000000"/>
                </a:solidFill>
              </a:rPr>
              <a:t>ir pateikti joje TB veiklos (idėjos) aprašymą anglų </a:t>
            </a:r>
            <a:r>
              <a:rPr lang="lt-LT" sz="2400" b="1" dirty="0" smtClean="0">
                <a:solidFill>
                  <a:srgbClr val="000000"/>
                </a:solidFill>
              </a:rPr>
              <a:t>kalba</a:t>
            </a:r>
          </a:p>
          <a:p>
            <a:pPr>
              <a:lnSpc>
                <a:spcPct val="100000"/>
              </a:lnSpc>
              <a:spcBef>
                <a:spcPts val="0"/>
              </a:spcBef>
              <a:spcAft>
                <a:spcPts val="1200"/>
              </a:spcAft>
            </a:pPr>
            <a:r>
              <a:rPr lang="lt-LT" sz="2400" b="1" dirty="0">
                <a:solidFill>
                  <a:srgbClr val="000000"/>
                </a:solidFill>
              </a:rPr>
              <a:t>TB sutarties pavyzdinė forma pateikta ESF tarptautinės platformos interneto svetainėje </a:t>
            </a:r>
            <a:r>
              <a:rPr lang="lt-LT" sz="2400" b="1" dirty="0">
                <a:solidFill>
                  <a:srgbClr val="C00000"/>
                </a:solidFill>
              </a:rPr>
              <a:t>http://</a:t>
            </a:r>
            <a:r>
              <a:rPr lang="lt-LT" sz="2400" b="1" dirty="0" smtClean="0">
                <a:solidFill>
                  <a:srgbClr val="C00000"/>
                </a:solidFill>
              </a:rPr>
              <a:t>ec.europa.eu/esf/transnationality/content/template-transnational-cooperation-agreement-tca</a:t>
            </a:r>
          </a:p>
          <a:p>
            <a:pPr>
              <a:lnSpc>
                <a:spcPct val="100000"/>
              </a:lnSpc>
              <a:spcBef>
                <a:spcPts val="0"/>
              </a:spcBef>
              <a:spcAft>
                <a:spcPts val="1200"/>
              </a:spcAft>
              <a:buFontTx/>
              <a:buChar char="-"/>
            </a:pPr>
            <a:endParaRPr lang="lt-LT" sz="20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Tree>
    <p:extLst>
      <p:ext uri="{BB962C8B-B14F-4D97-AF65-F5344CB8AC3E}">
        <p14:creationId xmlns:p14="http://schemas.microsoft.com/office/powerpoint/2010/main" val="129377590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Reikalavimai </a:t>
            </a:r>
            <a:r>
              <a:rPr lang="lt-LT" sz="3600" dirty="0" smtClean="0">
                <a:solidFill>
                  <a:schemeClr val="bg2">
                    <a:lumMod val="10000"/>
                  </a:schemeClr>
                </a:solidFill>
              </a:rPr>
              <a:t>veikloms (1)</a:t>
            </a:r>
            <a:endParaRPr lang="lt-LT" sz="3600" dirty="0">
              <a:solidFill>
                <a:schemeClr val="bg2">
                  <a:lumMod val="10000"/>
                </a:schemeClr>
              </a:solidFill>
            </a:endParaRPr>
          </a:p>
        </p:txBody>
      </p:sp>
      <p:sp>
        <p:nvSpPr>
          <p:cNvPr id="4" name="Teksto vietos rezervavimo ženklas 6"/>
          <p:cNvSpPr txBox="1">
            <a:spLocks/>
          </p:cNvSpPr>
          <p:nvPr/>
        </p:nvSpPr>
        <p:spPr>
          <a:xfrm>
            <a:off x="727014" y="1257300"/>
            <a:ext cx="2262372" cy="4267203"/>
          </a:xfrm>
          <a:prstGeom prst="rect">
            <a:avLst/>
          </a:prstGeom>
          <a:solidFill>
            <a:srgbClr val="C7F1D2"/>
          </a:solidFill>
        </p:spPr>
        <p:txBody>
          <a:bodyPr anchor="ctr" anchorCtr="1">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None/>
            </a:pPr>
            <a:endParaRPr lang="lt-LT" sz="2800" b="1" dirty="0" smtClean="0">
              <a:solidFill>
                <a:srgbClr val="000000"/>
              </a:solidFill>
            </a:endParaRPr>
          </a:p>
          <a:p>
            <a:pPr marL="0" indent="0">
              <a:lnSpc>
                <a:spcPct val="100000"/>
              </a:lnSpc>
              <a:spcBef>
                <a:spcPts val="0"/>
              </a:spcBef>
              <a:spcAft>
                <a:spcPts val="1200"/>
              </a:spcAft>
              <a:buNone/>
            </a:pPr>
            <a:endParaRPr lang="lt-LT" sz="2800" b="1" dirty="0">
              <a:solidFill>
                <a:srgbClr val="000000"/>
              </a:solidFill>
            </a:endParaRPr>
          </a:p>
          <a:p>
            <a:pPr marL="0" indent="0">
              <a:lnSpc>
                <a:spcPct val="100000"/>
              </a:lnSpc>
              <a:spcBef>
                <a:spcPts val="0"/>
              </a:spcBef>
              <a:spcAft>
                <a:spcPts val="1200"/>
              </a:spcAft>
              <a:buNone/>
            </a:pPr>
            <a:r>
              <a:rPr lang="lt-LT" sz="2800" b="1" dirty="0" smtClean="0">
                <a:solidFill>
                  <a:srgbClr val="000000"/>
                </a:solidFill>
              </a:rPr>
              <a:t>Profesinis mokymas</a:t>
            </a:r>
          </a:p>
          <a:p>
            <a:pPr marL="0" indent="0">
              <a:buFont typeface="Arial" panose="020B0604020202020204" pitchFamily="34" charset="0"/>
              <a:buNone/>
            </a:pP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
        <p:nvSpPr>
          <p:cNvPr id="6" name="Teksto vietos rezervavimo ženklas 6"/>
          <p:cNvSpPr txBox="1">
            <a:spLocks/>
          </p:cNvSpPr>
          <p:nvPr/>
        </p:nvSpPr>
        <p:spPr>
          <a:xfrm>
            <a:off x="5020408" y="1257300"/>
            <a:ext cx="4246684" cy="4267203"/>
          </a:xfrm>
          <a:prstGeom prst="rect">
            <a:avLst/>
          </a:prstGeom>
          <a:solidFill>
            <a:srgbClr val="FF9999"/>
          </a:solidFill>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None/>
            </a:pPr>
            <a:endParaRPr lang="lt-LT" sz="2800" b="1" dirty="0" smtClean="0">
              <a:solidFill>
                <a:srgbClr val="000000"/>
              </a:solidFill>
            </a:endParaRPr>
          </a:p>
          <a:p>
            <a:pPr marL="0" indent="0">
              <a:lnSpc>
                <a:spcPct val="100000"/>
              </a:lnSpc>
              <a:spcBef>
                <a:spcPts val="0"/>
              </a:spcBef>
              <a:spcAft>
                <a:spcPts val="1200"/>
              </a:spcAft>
              <a:buNone/>
            </a:pPr>
            <a:r>
              <a:rPr lang="lt-LT" sz="2800" b="1" dirty="0" smtClean="0">
                <a:solidFill>
                  <a:srgbClr val="000000"/>
                </a:solidFill>
              </a:rPr>
              <a:t>Turi būti vykdomas </a:t>
            </a:r>
            <a:r>
              <a:rPr lang="lt-LT" sz="2800" b="1" dirty="0">
                <a:solidFill>
                  <a:srgbClr val="000000"/>
                </a:solidFill>
              </a:rPr>
              <a:t>pagal programas, apie kurias informacija yra paskelbta Atviroje informavimo, konsultavimo ir orientavimo sistemoje (AIKOS) adresu http://www.aikos.smm.lt</a:t>
            </a: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
        <p:nvSpPr>
          <p:cNvPr id="2" name="Rodyklė dešinėn 1"/>
          <p:cNvSpPr/>
          <p:nvPr/>
        </p:nvSpPr>
        <p:spPr>
          <a:xfrm>
            <a:off x="3235569" y="2910254"/>
            <a:ext cx="1494693" cy="641838"/>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6635986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ntraštė 4"/>
          <p:cNvSpPr>
            <a:spLocks noGrp="1"/>
          </p:cNvSpPr>
          <p:nvPr>
            <p:ph type="title"/>
          </p:nvPr>
        </p:nvSpPr>
        <p:spPr/>
        <p:txBody>
          <a:bodyPr>
            <a:noAutofit/>
          </a:bodyPr>
          <a:lstStyle/>
          <a:p>
            <a:r>
              <a:rPr lang="lt-LT" sz="3600" dirty="0" smtClean="0">
                <a:solidFill>
                  <a:schemeClr val="bg2">
                    <a:lumMod val="10000"/>
                  </a:schemeClr>
                </a:solidFill>
              </a:rPr>
              <a:t>Reikalavimai </a:t>
            </a:r>
            <a:r>
              <a:rPr lang="lt-LT" sz="3600" dirty="0" smtClean="0">
                <a:solidFill>
                  <a:schemeClr val="bg2">
                    <a:lumMod val="10000"/>
                  </a:schemeClr>
                </a:solidFill>
              </a:rPr>
              <a:t>veikloms (2)</a:t>
            </a:r>
            <a:endParaRPr lang="lt-LT" sz="3600" dirty="0">
              <a:solidFill>
                <a:schemeClr val="bg2">
                  <a:lumMod val="10000"/>
                </a:schemeClr>
              </a:solidFill>
            </a:endParaRPr>
          </a:p>
        </p:txBody>
      </p:sp>
      <p:sp>
        <p:nvSpPr>
          <p:cNvPr id="4" name="Teksto vietos rezervavimo ženklas 6"/>
          <p:cNvSpPr txBox="1">
            <a:spLocks/>
          </p:cNvSpPr>
          <p:nvPr/>
        </p:nvSpPr>
        <p:spPr>
          <a:xfrm>
            <a:off x="727014" y="1257300"/>
            <a:ext cx="2262372" cy="4000500"/>
          </a:xfrm>
          <a:prstGeom prst="rect">
            <a:avLst/>
          </a:prstGeom>
          <a:solidFill>
            <a:srgbClr val="C7F1D2"/>
          </a:solidFill>
        </p:spPr>
        <p:txBody>
          <a:bodyPr anchor="ctr" anchorCtr="1">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Font typeface="Arial" panose="020B0604020202020204" pitchFamily="34" charset="0"/>
              <a:buNone/>
            </a:pPr>
            <a:endParaRPr lang="lt-LT" sz="2800" b="1" dirty="0" smtClean="0">
              <a:solidFill>
                <a:srgbClr val="000000"/>
              </a:solidFill>
            </a:endParaRPr>
          </a:p>
          <a:p>
            <a:pPr marL="0" indent="0">
              <a:lnSpc>
                <a:spcPct val="100000"/>
              </a:lnSpc>
              <a:spcBef>
                <a:spcPts val="0"/>
              </a:spcBef>
              <a:spcAft>
                <a:spcPts val="1200"/>
              </a:spcAft>
              <a:buFont typeface="Arial" panose="020B0604020202020204" pitchFamily="34" charset="0"/>
              <a:buNone/>
            </a:pPr>
            <a:endParaRPr lang="lt-LT" sz="2800" b="1" dirty="0">
              <a:solidFill>
                <a:srgbClr val="000000"/>
              </a:solidFill>
            </a:endParaRPr>
          </a:p>
          <a:p>
            <a:pPr marL="0" indent="0">
              <a:lnSpc>
                <a:spcPct val="100000"/>
              </a:lnSpc>
              <a:spcBef>
                <a:spcPts val="0"/>
              </a:spcBef>
              <a:spcAft>
                <a:spcPts val="1200"/>
              </a:spcAft>
              <a:buNone/>
            </a:pPr>
            <a:r>
              <a:rPr lang="lt-LT" sz="2800" b="1" dirty="0" smtClean="0">
                <a:solidFill>
                  <a:srgbClr val="000000"/>
                </a:solidFill>
              </a:rPr>
              <a:t>Projektą </a:t>
            </a:r>
            <a:r>
              <a:rPr lang="lt-LT" sz="2800" b="1" dirty="0">
                <a:solidFill>
                  <a:srgbClr val="000000"/>
                </a:solidFill>
              </a:rPr>
              <a:t>vykdančio personalo gebėjimų </a:t>
            </a:r>
            <a:r>
              <a:rPr lang="lt-LT" sz="2800" b="1" dirty="0" smtClean="0">
                <a:solidFill>
                  <a:srgbClr val="000000"/>
                </a:solidFill>
              </a:rPr>
              <a:t>stiprinimas </a:t>
            </a:r>
            <a:endParaRPr lang="lt-LT" sz="2800" b="1" dirty="0" smtClean="0">
              <a:solidFill>
                <a:srgbClr val="E2DDDB">
                  <a:lumMod val="10000"/>
                </a:srgbClr>
              </a:solidFill>
            </a:endParaRPr>
          </a:p>
          <a:p>
            <a:pPr marL="0" indent="0">
              <a:buFont typeface="Arial" panose="020B0604020202020204" pitchFamily="34" charset="0"/>
              <a:buNone/>
            </a:pP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
        <p:nvSpPr>
          <p:cNvPr id="6" name="Teksto vietos rezervavimo ženklas 6"/>
          <p:cNvSpPr txBox="1">
            <a:spLocks/>
          </p:cNvSpPr>
          <p:nvPr/>
        </p:nvSpPr>
        <p:spPr>
          <a:xfrm>
            <a:off x="5125915" y="1257301"/>
            <a:ext cx="4141177" cy="4000500"/>
          </a:xfrm>
          <a:prstGeom prst="rect">
            <a:avLst/>
          </a:prstGeom>
          <a:solidFill>
            <a:srgbClr val="FF9999"/>
          </a:solidFill>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spcAft>
                <a:spcPts val="1200"/>
              </a:spcAft>
              <a:buFont typeface="Arial" panose="020B0604020202020204" pitchFamily="34" charset="0"/>
              <a:buNone/>
            </a:pPr>
            <a:endParaRPr lang="lt-LT" sz="2800" b="1" dirty="0" smtClean="0">
              <a:solidFill>
                <a:srgbClr val="000000"/>
              </a:solidFill>
            </a:endParaRPr>
          </a:p>
          <a:p>
            <a:pPr marL="0" indent="0">
              <a:lnSpc>
                <a:spcPct val="100000"/>
              </a:lnSpc>
              <a:spcBef>
                <a:spcPts val="0"/>
              </a:spcBef>
              <a:spcAft>
                <a:spcPts val="1200"/>
              </a:spcAft>
              <a:buNone/>
            </a:pPr>
            <a:r>
              <a:rPr lang="lt-LT" sz="2800" b="1" dirty="0" smtClean="0">
                <a:solidFill>
                  <a:srgbClr val="000000"/>
                </a:solidFill>
              </a:rPr>
              <a:t>2 moterų </a:t>
            </a:r>
            <a:r>
              <a:rPr lang="lt-LT" sz="2800" b="1" dirty="0">
                <a:solidFill>
                  <a:srgbClr val="000000"/>
                </a:solidFill>
              </a:rPr>
              <a:t>ir vyrų </a:t>
            </a:r>
            <a:r>
              <a:rPr lang="lt-LT" sz="2800" b="1" dirty="0" smtClean="0">
                <a:solidFill>
                  <a:srgbClr val="000000"/>
                </a:solidFill>
              </a:rPr>
              <a:t>lygybės srities temos </a:t>
            </a:r>
          </a:p>
          <a:p>
            <a:pPr marL="0" indent="0">
              <a:lnSpc>
                <a:spcPct val="100000"/>
              </a:lnSpc>
              <a:spcBef>
                <a:spcPts val="0"/>
              </a:spcBef>
              <a:spcAft>
                <a:spcPts val="1200"/>
              </a:spcAft>
              <a:buNone/>
            </a:pPr>
            <a:r>
              <a:rPr lang="lt-LT" sz="2800" b="1" dirty="0" smtClean="0">
                <a:solidFill>
                  <a:srgbClr val="000000"/>
                </a:solidFill>
              </a:rPr>
              <a:t>bei </a:t>
            </a:r>
          </a:p>
          <a:p>
            <a:pPr marL="0" indent="0">
              <a:lnSpc>
                <a:spcPct val="100000"/>
              </a:lnSpc>
              <a:spcBef>
                <a:spcPts val="0"/>
              </a:spcBef>
              <a:spcAft>
                <a:spcPts val="1200"/>
              </a:spcAft>
              <a:buNone/>
            </a:pPr>
            <a:r>
              <a:rPr lang="lt-LT" sz="2800" b="1" dirty="0" smtClean="0">
                <a:solidFill>
                  <a:srgbClr val="000000"/>
                </a:solidFill>
              </a:rPr>
              <a:t>1 nediskriminavimo srities tema</a:t>
            </a:r>
            <a:endParaRPr lang="lt-LT" sz="2400" dirty="0" smtClean="0">
              <a:solidFill>
                <a:srgbClr val="E2DDDB">
                  <a:lumMod val="10000"/>
                </a:srgbClr>
              </a:solidFill>
            </a:endParaRPr>
          </a:p>
          <a:p>
            <a:pPr marL="0" indent="0">
              <a:buFont typeface="Arial" panose="020B0604020202020204" pitchFamily="34" charset="0"/>
              <a:buNone/>
            </a:pPr>
            <a:endParaRPr lang="lt-LT" sz="3200" dirty="0" smtClean="0">
              <a:solidFill>
                <a:srgbClr val="E2DDDB">
                  <a:lumMod val="10000"/>
                </a:srgbClr>
              </a:solidFill>
            </a:endParaRPr>
          </a:p>
        </p:txBody>
      </p:sp>
      <p:sp>
        <p:nvSpPr>
          <p:cNvPr id="7" name="Rodyklė dešinėn 6"/>
          <p:cNvSpPr/>
          <p:nvPr/>
        </p:nvSpPr>
        <p:spPr>
          <a:xfrm>
            <a:off x="3209191" y="2945423"/>
            <a:ext cx="1714501" cy="899013"/>
          </a:xfrm>
          <a:prstGeom prst="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sz="2400" b="1" dirty="0" smtClean="0">
                <a:solidFill>
                  <a:srgbClr val="000000"/>
                </a:solidFill>
              </a:rPr>
              <a:t>Įtraukti</a:t>
            </a:r>
            <a:endParaRPr lang="en-GB" sz="2400" b="1" dirty="0">
              <a:solidFill>
                <a:srgbClr val="000000"/>
              </a:solidFill>
            </a:endParaRPr>
          </a:p>
        </p:txBody>
      </p:sp>
    </p:spTree>
    <p:extLst>
      <p:ext uri="{BB962C8B-B14F-4D97-AF65-F5344CB8AC3E}">
        <p14:creationId xmlns:p14="http://schemas.microsoft.com/office/powerpoint/2010/main" val="3503417756"/>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5843</TotalTime>
  <Words>1980</Words>
  <Application>Microsoft Office PowerPoint</Application>
  <PresentationFormat>A4 formatas (210x297 mm)</PresentationFormat>
  <Paragraphs>241</Paragraphs>
  <Slides>25</Slides>
  <Notes>0</Notes>
  <HiddenSlides>0</HiddenSlides>
  <MMClips>0</MMClips>
  <ScaleCrop>false</ScaleCrop>
  <HeadingPairs>
    <vt:vector size="4" baseType="variant">
      <vt:variant>
        <vt:lpstr>Tema</vt:lpstr>
      </vt:variant>
      <vt:variant>
        <vt:i4>3</vt:i4>
      </vt:variant>
      <vt:variant>
        <vt:lpstr>Skaidrių pavadinimai</vt:lpstr>
      </vt:variant>
      <vt:variant>
        <vt:i4>25</vt:i4>
      </vt:variant>
    </vt:vector>
  </HeadingPairs>
  <TitlesOfParts>
    <vt:vector size="28" baseType="lpstr">
      <vt:lpstr>Fin MIn titulinis</vt:lpstr>
      <vt:lpstr>Teksto skaidrė</vt:lpstr>
      <vt:lpstr>Galtuinė skaidrė</vt:lpstr>
      <vt:lpstr>Priemonė „Socialinę atskirtį patiriančių asmenų integracija į darbo rinką“. Pagrindiniai reikalavimai projektams ir pareiškėjams</vt:lpstr>
      <vt:lpstr>Pagrindinė informacija</vt:lpstr>
      <vt:lpstr>Lėšų paskirstymas apskritims</vt:lpstr>
      <vt:lpstr>Tinkamos tikslinės grupės</vt:lpstr>
      <vt:lpstr>Remiamos veiklos</vt:lpstr>
      <vt:lpstr>Reikalavimai TB veiklai (1)</vt:lpstr>
      <vt:lpstr>Reikalavimai TB veiklai (2)</vt:lpstr>
      <vt:lpstr>Reikalavimai veikloms (1)</vt:lpstr>
      <vt:lpstr>Reikalavimai veikloms (2)</vt:lpstr>
      <vt:lpstr>Reikalavimai veikloms (nefinansuojama)</vt:lpstr>
      <vt:lpstr>Projektams taikomi reikalavimai</vt:lpstr>
      <vt:lpstr>Reikalavimai pareiškėjams ir partneriams (1)</vt:lpstr>
      <vt:lpstr>Reikalavimai pareiškėjams ir partneriams (2)</vt:lpstr>
      <vt:lpstr>Reikalavimai pareiškėjams ir partneriams (3)</vt:lpstr>
      <vt:lpstr>Stebėsenos rodiklis</vt:lpstr>
      <vt:lpstr>Prioritetiniai kriterijai (min – 30, max – 100)</vt:lpstr>
      <vt:lpstr>Prioritetiniai kriterijai</vt:lpstr>
      <vt:lpstr>Prioritetiniai kriterijai</vt:lpstr>
      <vt:lpstr>Prioritetiniai kriterijai</vt:lpstr>
      <vt:lpstr>Prioritetiniai kriterijai</vt:lpstr>
      <vt:lpstr>Prioritetiniai kriterijai</vt:lpstr>
      <vt:lpstr>Prioritetiniai kriterijai</vt:lpstr>
      <vt:lpstr>Prioritetiniai kriterijai</vt:lpstr>
      <vt:lpstr>Prioritetiniai kriterijai</vt:lpstr>
      <vt:lpstr>PowerPoint pristatymas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Rimantas Garbštas</cp:lastModifiedBy>
  <cp:revision>210</cp:revision>
  <cp:lastPrinted>2017-07-11T14:39:58Z</cp:lastPrinted>
  <dcterms:created xsi:type="dcterms:W3CDTF">2015-10-26T11:19:59Z</dcterms:created>
  <dcterms:modified xsi:type="dcterms:W3CDTF">2017-10-10T13:54:11Z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