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21.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18.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notesSlides/notesSlide5.xml" ContentType="application/vnd.openxmlformats-officedocument.presentationml.notesSlide+xml"/>
  <Override PartName="/ppt/slideLayouts/slideLayout17.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5" r:id="rId2"/>
  </p:sldMasterIdLst>
  <p:notesMasterIdLst>
    <p:notesMasterId r:id="rId25"/>
  </p:notesMasterIdLst>
  <p:handoutMasterIdLst>
    <p:handoutMasterId r:id="rId26"/>
  </p:handoutMasterIdLst>
  <p:sldIdLst>
    <p:sldId id="256" r:id="rId3"/>
    <p:sldId id="297" r:id="rId4"/>
    <p:sldId id="298" r:id="rId5"/>
    <p:sldId id="299" r:id="rId6"/>
    <p:sldId id="300" r:id="rId7"/>
    <p:sldId id="301" r:id="rId8"/>
    <p:sldId id="302" r:id="rId9"/>
    <p:sldId id="304" r:id="rId10"/>
    <p:sldId id="309" r:id="rId11"/>
    <p:sldId id="321" r:id="rId12"/>
    <p:sldId id="308" r:id="rId13"/>
    <p:sldId id="303" r:id="rId14"/>
    <p:sldId id="305" r:id="rId15"/>
    <p:sldId id="311" r:id="rId16"/>
    <p:sldId id="313" r:id="rId17"/>
    <p:sldId id="312" r:id="rId18"/>
    <p:sldId id="314" r:id="rId19"/>
    <p:sldId id="315" r:id="rId20"/>
    <p:sldId id="310" r:id="rId21"/>
    <p:sldId id="306" r:id="rId22"/>
    <p:sldId id="320" r:id="rId23"/>
    <p:sldId id="319"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990033"/>
    <a:srgbClr val="99CC00"/>
    <a:srgbClr val="C60A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79" autoAdjust="0"/>
    <p:restoredTop sz="82437" autoAdjust="0"/>
  </p:normalViewPr>
  <p:slideViewPr>
    <p:cSldViewPr snapToGrid="0">
      <p:cViewPr varScale="1">
        <p:scale>
          <a:sx n="94" d="100"/>
          <a:sy n="94" d="100"/>
        </p:scale>
        <p:origin x="20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B626C572-BD7D-47CD-809E-64B49090129E}" type="datetimeFigureOut">
              <a:rPr lang="lt-LT" smtClean="0"/>
              <a:t>2017-04-18</a:t>
            </a:fld>
            <a:endParaRPr lang="lt-LT"/>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lt-LT"/>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A405476-82CD-4677-9BCC-A50E2E23D16B}" type="slidenum">
              <a:rPr lang="lt-LT" smtClean="0"/>
              <a:t>‹#›</a:t>
            </a:fld>
            <a:endParaRPr lang="lt-LT"/>
          </a:p>
        </p:txBody>
      </p:sp>
    </p:spTree>
    <p:extLst>
      <p:ext uri="{BB962C8B-B14F-4D97-AF65-F5344CB8AC3E}">
        <p14:creationId xmlns:p14="http://schemas.microsoft.com/office/powerpoint/2010/main" val="15900715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7EF0ECEC-A03F-4720-AB24-7955FC3B4AB8}" type="datetimeFigureOut">
              <a:rPr lang="lt-LT" smtClean="0"/>
              <a:pPr/>
              <a:t>2017-04-18</a:t>
            </a:fld>
            <a:endParaRPr lang="lt-LT"/>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6" name="Footer Placeholder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766BF5C9-02B4-44C6-9095-54F6BD70B3E4}" type="slidenum">
              <a:rPr lang="lt-LT" smtClean="0"/>
              <a:pPr/>
              <a:t>‹#›</a:t>
            </a:fld>
            <a:endParaRPr lang="lt-LT"/>
          </a:p>
        </p:txBody>
      </p:sp>
    </p:spTree>
    <p:extLst>
      <p:ext uri="{BB962C8B-B14F-4D97-AF65-F5344CB8AC3E}">
        <p14:creationId xmlns:p14="http://schemas.microsoft.com/office/powerpoint/2010/main" val="3913316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t-LT" noProof="0" dirty="0"/>
              <a:t>Laba diena visiems...</a:t>
            </a:r>
            <a:endParaRPr lang="en-US" noProof="0" dirty="0"/>
          </a:p>
        </p:txBody>
      </p:sp>
      <p:sp>
        <p:nvSpPr>
          <p:cNvPr id="4" name="Slide Number Placeholder 3"/>
          <p:cNvSpPr>
            <a:spLocks noGrp="1"/>
          </p:cNvSpPr>
          <p:nvPr>
            <p:ph type="sldNum" sz="quarter" idx="10"/>
          </p:nvPr>
        </p:nvSpPr>
        <p:spPr/>
        <p:txBody>
          <a:bodyPr/>
          <a:lstStyle/>
          <a:p>
            <a:fld id="{766BF5C9-02B4-44C6-9095-54F6BD70B3E4}" type="slidenum">
              <a:rPr lang="lt-LT" smtClean="0"/>
              <a:pPr/>
              <a:t>1</a:t>
            </a:fld>
            <a:endParaRPr lang="lt-LT" dirty="0"/>
          </a:p>
        </p:txBody>
      </p:sp>
    </p:spTree>
    <p:extLst>
      <p:ext uri="{BB962C8B-B14F-4D97-AF65-F5344CB8AC3E}">
        <p14:creationId xmlns:p14="http://schemas.microsoft.com/office/powerpoint/2010/main" val="2367724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t>Pristatymo tikslas yra aptarti projekto ūkinių operacijų dokumentavimo ir apskaitos dalykus, kurie </a:t>
            </a:r>
          </a:p>
          <a:p>
            <a:pPr marL="228600" indent="-228600">
              <a:buAutoNum type="arabicPeriod"/>
            </a:pPr>
            <a:r>
              <a:rPr lang="lt-LT" dirty="0"/>
              <a:t>Užtikrintų tinkamą VSAFAS standartų ir parengtų rekomendacijų taikymą;</a:t>
            </a:r>
          </a:p>
          <a:p>
            <a:pPr marL="228600" indent="-228600">
              <a:buAutoNum type="arabicPeriod"/>
            </a:pPr>
            <a:r>
              <a:rPr lang="lt-LT" dirty="0"/>
              <a:t>Užtikrintų projekto ūkinių operacijų tarpusavio suderinimą tarp ESFA ir savivaldybių;</a:t>
            </a:r>
          </a:p>
          <a:p>
            <a:pPr marL="228600" indent="-228600">
              <a:buAutoNum type="arabicPeriod"/>
            </a:pPr>
            <a:r>
              <a:rPr lang="lt-LT" dirty="0"/>
              <a:t>Paspartintų ūkinių operacijų apskaitos procesus.</a:t>
            </a:r>
          </a:p>
          <a:p>
            <a:endParaRPr lang="lt-LT" dirty="0"/>
          </a:p>
        </p:txBody>
      </p:sp>
      <p:sp>
        <p:nvSpPr>
          <p:cNvPr id="4" name="Slide Number Placeholder 3"/>
          <p:cNvSpPr>
            <a:spLocks noGrp="1"/>
          </p:cNvSpPr>
          <p:nvPr>
            <p:ph type="sldNum" sz="quarter" idx="10"/>
          </p:nvPr>
        </p:nvSpPr>
        <p:spPr/>
        <p:txBody>
          <a:bodyPr/>
          <a:lstStyle/>
          <a:p>
            <a:fld id="{766BF5C9-02B4-44C6-9095-54F6BD70B3E4}" type="slidenum">
              <a:rPr lang="lt-LT" smtClean="0"/>
              <a:pPr/>
              <a:t>2</a:t>
            </a:fld>
            <a:endParaRPr lang="lt-LT"/>
          </a:p>
        </p:txBody>
      </p:sp>
    </p:spTree>
    <p:extLst>
      <p:ext uri="{BB962C8B-B14F-4D97-AF65-F5344CB8AC3E}">
        <p14:creationId xmlns:p14="http://schemas.microsoft.com/office/powerpoint/2010/main" val="3954070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t>Aptariami du dalykai:</a:t>
            </a:r>
          </a:p>
          <a:p>
            <a:r>
              <a:rPr lang="lt-LT" dirty="0"/>
              <a:t>Turto apskaita toje pačioje turto grupėje;</a:t>
            </a:r>
          </a:p>
          <a:p>
            <a:r>
              <a:rPr lang="lt-LT" dirty="0"/>
              <a:t>Turto perdavimo momentas ir dokumentavimas.</a:t>
            </a:r>
          </a:p>
        </p:txBody>
      </p:sp>
      <p:sp>
        <p:nvSpPr>
          <p:cNvPr id="4" name="Slide Number Placeholder 3"/>
          <p:cNvSpPr>
            <a:spLocks noGrp="1"/>
          </p:cNvSpPr>
          <p:nvPr>
            <p:ph type="sldNum" sz="quarter" idx="10"/>
          </p:nvPr>
        </p:nvSpPr>
        <p:spPr/>
        <p:txBody>
          <a:bodyPr/>
          <a:lstStyle/>
          <a:p>
            <a:fld id="{766BF5C9-02B4-44C6-9095-54F6BD70B3E4}" type="slidenum">
              <a:rPr lang="lt-LT" smtClean="0"/>
              <a:pPr/>
              <a:t>8</a:t>
            </a:fld>
            <a:endParaRPr lang="lt-LT"/>
          </a:p>
        </p:txBody>
      </p:sp>
    </p:spTree>
    <p:extLst>
      <p:ext uri="{BB962C8B-B14F-4D97-AF65-F5344CB8AC3E}">
        <p14:creationId xmlns:p14="http://schemas.microsoft.com/office/powerpoint/2010/main" val="3041087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t>JVS sutartyje yra sutarta, kad Maisto produktų perdavimo – priėmimo akto (JVS 2 priedas) kopija nedelsiant perduodama ESFA (nuosavybė perduodama ESFA).</a:t>
            </a:r>
          </a:p>
          <a:p>
            <a:r>
              <a:rPr lang="lt-LT" dirty="0"/>
              <a:t>Tą pačią dieną ar kitą dieną turi būti surašytas ir pasirašytas Maisto produktų perdavimo – priėmimo akto (JVS 11 priedas) ir jo kopija nedelsiant perduota ESFA (nuosavybė perduodama savivaldybei).</a:t>
            </a:r>
          </a:p>
        </p:txBody>
      </p:sp>
      <p:sp>
        <p:nvSpPr>
          <p:cNvPr id="4" name="Slide Number Placeholder 3"/>
          <p:cNvSpPr>
            <a:spLocks noGrp="1"/>
          </p:cNvSpPr>
          <p:nvPr>
            <p:ph type="sldNum" sz="quarter" idx="10"/>
          </p:nvPr>
        </p:nvSpPr>
        <p:spPr/>
        <p:txBody>
          <a:bodyPr/>
          <a:lstStyle/>
          <a:p>
            <a:fld id="{766BF5C9-02B4-44C6-9095-54F6BD70B3E4}" type="slidenum">
              <a:rPr lang="lt-LT" smtClean="0"/>
              <a:pPr/>
              <a:t>11</a:t>
            </a:fld>
            <a:endParaRPr lang="lt-LT"/>
          </a:p>
        </p:txBody>
      </p:sp>
    </p:spTree>
    <p:extLst>
      <p:ext uri="{BB962C8B-B14F-4D97-AF65-F5344CB8AC3E}">
        <p14:creationId xmlns:p14="http://schemas.microsoft.com/office/powerpoint/2010/main" val="1841951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dirty="0"/>
              <a:t>Produkto pakuotės (indelio) kainos naudojamos informacijai apie suteiktą paramą gyventojui bei skaičiuojant produktų krepšelio kainą.</a:t>
            </a:r>
          </a:p>
        </p:txBody>
      </p:sp>
      <p:sp>
        <p:nvSpPr>
          <p:cNvPr id="4" name="Slide Number Placeholder 3"/>
          <p:cNvSpPr>
            <a:spLocks noGrp="1"/>
          </p:cNvSpPr>
          <p:nvPr>
            <p:ph type="sldNum" sz="quarter" idx="10"/>
          </p:nvPr>
        </p:nvSpPr>
        <p:spPr/>
        <p:txBody>
          <a:bodyPr/>
          <a:lstStyle/>
          <a:p>
            <a:fld id="{766BF5C9-02B4-44C6-9095-54F6BD70B3E4}" type="slidenum">
              <a:rPr lang="lt-LT" smtClean="0"/>
              <a:pPr/>
              <a:t>12</a:t>
            </a:fld>
            <a:endParaRPr lang="lt-LT"/>
          </a:p>
        </p:txBody>
      </p:sp>
    </p:spTree>
    <p:extLst>
      <p:ext uri="{BB962C8B-B14F-4D97-AF65-F5344CB8AC3E}">
        <p14:creationId xmlns:p14="http://schemas.microsoft.com/office/powerpoint/2010/main" val="3420283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lt-LT" sz="1200" kern="1200" dirty="0">
                <a:solidFill>
                  <a:schemeClr val="tx1"/>
                </a:solidFill>
                <a:effectLst/>
                <a:latin typeface="+mn-lt"/>
                <a:ea typeface="+mn-ea"/>
                <a:cs typeface="+mn-cs"/>
              </a:rPr>
              <a:t>Finansavimo sumų pažymoje turi būti nurodyta informacija pagal paskutinės ataskaitinio laikotarpio dienos finansavimo sumų gavėjo būklę. </a:t>
            </a:r>
          </a:p>
          <a:p>
            <a:pPr marL="0" indent="0">
              <a:buNone/>
            </a:pPr>
            <a:r>
              <a:rPr lang="lt-LT" dirty="0"/>
              <a:t>Finansavimo sumų pažymos pristatymo terminai:</a:t>
            </a:r>
          </a:p>
          <a:p>
            <a:pPr marL="0" indent="0">
              <a:buNone/>
            </a:pPr>
            <a:r>
              <a:rPr lang="lt-LT" dirty="0"/>
              <a:t>2017 m. I </a:t>
            </a:r>
            <a:r>
              <a:rPr lang="lt-LT" dirty="0" err="1"/>
              <a:t>ketv</a:t>
            </a:r>
            <a:r>
              <a:rPr lang="lt-LT" dirty="0"/>
              <a:t>. – iki 2017-04-28 d., jei savivaldybė dar nepateikė.</a:t>
            </a:r>
          </a:p>
          <a:p>
            <a:pPr marL="0" indent="0">
              <a:buNone/>
            </a:pPr>
            <a:r>
              <a:rPr lang="lt-LT" dirty="0"/>
              <a:t>Kitiems ketvirčiams pasibaigus – iki kito ketvirčio pirmojo mėnesio 20 d.</a:t>
            </a:r>
          </a:p>
          <a:p>
            <a:pPr marL="0" indent="0">
              <a:buNone/>
            </a:pPr>
            <a:r>
              <a:rPr lang="lt-LT" dirty="0"/>
              <a:t>Savivaldybės, su kuriomis pasirašytos trišalės JVS, už 2017 m. I </a:t>
            </a:r>
            <a:r>
              <a:rPr lang="lt-LT" dirty="0" err="1"/>
              <a:t>ketv</a:t>
            </a:r>
            <a:r>
              <a:rPr lang="lt-LT" dirty="0"/>
              <a:t>. pažymų neteikia.</a:t>
            </a:r>
          </a:p>
          <a:p>
            <a:pPr marL="0" indent="0">
              <a:buNone/>
            </a:pPr>
            <a:r>
              <a:rPr lang="lt-LT" dirty="0"/>
              <a:t>Pažymos formą pateiksime raštu.</a:t>
            </a:r>
          </a:p>
          <a:p>
            <a:endParaRPr lang="lt-LT" dirty="0"/>
          </a:p>
        </p:txBody>
      </p:sp>
      <p:sp>
        <p:nvSpPr>
          <p:cNvPr id="4" name="Slide Number Placeholder 3"/>
          <p:cNvSpPr>
            <a:spLocks noGrp="1"/>
          </p:cNvSpPr>
          <p:nvPr>
            <p:ph type="sldNum" sz="quarter" idx="10"/>
          </p:nvPr>
        </p:nvSpPr>
        <p:spPr/>
        <p:txBody>
          <a:bodyPr/>
          <a:lstStyle/>
          <a:p>
            <a:fld id="{766BF5C9-02B4-44C6-9095-54F6BD70B3E4}" type="slidenum">
              <a:rPr lang="lt-LT" smtClean="0"/>
              <a:pPr/>
              <a:t>19</a:t>
            </a:fld>
            <a:endParaRPr lang="lt-LT"/>
          </a:p>
        </p:txBody>
      </p:sp>
    </p:spTree>
    <p:extLst>
      <p:ext uri="{BB962C8B-B14F-4D97-AF65-F5344CB8AC3E}">
        <p14:creationId xmlns:p14="http://schemas.microsoft.com/office/powerpoint/2010/main" val="2640427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lt-LT" dirty="0"/>
          </a:p>
        </p:txBody>
      </p:sp>
      <p:sp>
        <p:nvSpPr>
          <p:cNvPr id="4" name="Slide Number Placeholder 3"/>
          <p:cNvSpPr>
            <a:spLocks noGrp="1"/>
          </p:cNvSpPr>
          <p:nvPr>
            <p:ph type="sldNum" sz="quarter" idx="10"/>
          </p:nvPr>
        </p:nvSpPr>
        <p:spPr/>
        <p:txBody>
          <a:bodyPr/>
          <a:lstStyle/>
          <a:p>
            <a:fld id="{766BF5C9-02B4-44C6-9095-54F6BD70B3E4}" type="slidenum">
              <a:rPr lang="lt-LT" smtClean="0"/>
              <a:pPr/>
              <a:t>21</a:t>
            </a:fld>
            <a:endParaRPr lang="lt-LT"/>
          </a:p>
        </p:txBody>
      </p:sp>
    </p:spTree>
    <p:extLst>
      <p:ext uri="{BB962C8B-B14F-4D97-AF65-F5344CB8AC3E}">
        <p14:creationId xmlns:p14="http://schemas.microsoft.com/office/powerpoint/2010/main" val="15112356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 y="0"/>
            <a:ext cx="9142156" cy="6858000"/>
          </a:xfrm>
          <a:prstGeom prst="rect">
            <a:avLst/>
          </a:prstGeom>
        </p:spPr>
      </p:pic>
      <p:sp>
        <p:nvSpPr>
          <p:cNvPr id="2" name="Title 1"/>
          <p:cNvSpPr>
            <a:spLocks noGrp="1"/>
          </p:cNvSpPr>
          <p:nvPr>
            <p:ph type="ctrTitle" hasCustomPrompt="1"/>
          </p:nvPr>
        </p:nvSpPr>
        <p:spPr>
          <a:xfrm>
            <a:off x="1691680" y="1628800"/>
            <a:ext cx="6480720" cy="1224136"/>
          </a:xfrm>
        </p:spPr>
        <p:txBody>
          <a:bodyPr anchor="t" anchorCtr="0">
            <a:normAutofit/>
          </a:bodyPr>
          <a:lstStyle>
            <a:lvl1pPr algn="l">
              <a:defRPr sz="3600" b="0">
                <a:solidFill>
                  <a:schemeClr val="accent5"/>
                </a:solidFill>
              </a:defRPr>
            </a:lvl1pPr>
          </a:lstStyle>
          <a:p>
            <a:r>
              <a:rPr lang="en-US" dirty="0" err="1"/>
              <a:t>Pavadinimas_A</a:t>
            </a:r>
            <a:endParaRPr lang="en-US" dirty="0"/>
          </a:p>
        </p:txBody>
      </p:sp>
      <p:sp>
        <p:nvSpPr>
          <p:cNvPr id="3" name="Subtitle 2"/>
          <p:cNvSpPr>
            <a:spLocks noGrp="1"/>
          </p:cNvSpPr>
          <p:nvPr>
            <p:ph type="subTitle" idx="1" hasCustomPrompt="1"/>
          </p:nvPr>
        </p:nvSpPr>
        <p:spPr>
          <a:xfrm>
            <a:off x="1691680" y="3068960"/>
            <a:ext cx="6480720" cy="2952328"/>
          </a:xfrm>
        </p:spPr>
        <p:txBody>
          <a:bodyPr>
            <a:normAutofit/>
          </a:bodyPr>
          <a:lstStyle>
            <a:lvl1pPr marL="0" indent="0" algn="l">
              <a:buNone/>
              <a:defRPr sz="280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a:t>Pavadinimas_B</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300342-6EAE-48AB-ACEC-56D3C553DAE5}" type="datetime1">
              <a:rPr lang="lt-LT" smtClean="0"/>
              <a:pPr/>
              <a:t>2017-04-18</a:t>
            </a:fld>
            <a:endParaRPr lang="en-US"/>
          </a:p>
        </p:txBody>
      </p:sp>
      <p:sp>
        <p:nvSpPr>
          <p:cNvPr id="6" name="Footer Placeholder 5"/>
          <p:cNvSpPr>
            <a:spLocks noGrp="1"/>
          </p:cNvSpPr>
          <p:nvPr>
            <p:ph type="ftr" sz="quarter" idx="11"/>
          </p:nvPr>
        </p:nvSpPr>
        <p:spPr/>
        <p:txBody>
          <a:bodyPr/>
          <a:lstStyle/>
          <a:p>
            <a:r>
              <a:rPr lang="lt-LT"/>
              <a:t>Jurgita Bulvičienė</a:t>
            </a:r>
            <a:endParaRPr lang="en-US"/>
          </a:p>
        </p:txBody>
      </p:sp>
      <p:sp>
        <p:nvSpPr>
          <p:cNvPr id="7" name="Slide Number Placeholder 6"/>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1163627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513F5D1-0FAA-473C-BC54-0D93AC249351}" type="datetime1">
              <a:rPr lang="lt-LT" smtClean="0"/>
              <a:pPr/>
              <a:t>2017-04-18</a:t>
            </a:fld>
            <a:endParaRPr lang="en-US"/>
          </a:p>
        </p:txBody>
      </p:sp>
      <p:sp>
        <p:nvSpPr>
          <p:cNvPr id="8" name="Footer Placeholder 7"/>
          <p:cNvSpPr>
            <a:spLocks noGrp="1"/>
          </p:cNvSpPr>
          <p:nvPr>
            <p:ph type="ftr" sz="quarter" idx="11"/>
          </p:nvPr>
        </p:nvSpPr>
        <p:spPr/>
        <p:txBody>
          <a:bodyPr/>
          <a:lstStyle/>
          <a:p>
            <a:r>
              <a:rPr lang="lt-LT"/>
              <a:t>Jurgita Bulvičienė</a:t>
            </a:r>
            <a:endParaRPr lang="en-US"/>
          </a:p>
        </p:txBody>
      </p:sp>
      <p:sp>
        <p:nvSpPr>
          <p:cNvPr id="9" name="Slide Number Placeholder 8"/>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1794080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56F450-E426-42E7-99FF-CE08A0E4345D}" type="datetime1">
              <a:rPr lang="lt-LT" smtClean="0"/>
              <a:pPr/>
              <a:t>2017-04-18</a:t>
            </a:fld>
            <a:endParaRPr lang="en-US"/>
          </a:p>
        </p:txBody>
      </p:sp>
      <p:sp>
        <p:nvSpPr>
          <p:cNvPr id="4" name="Footer Placeholder 3"/>
          <p:cNvSpPr>
            <a:spLocks noGrp="1"/>
          </p:cNvSpPr>
          <p:nvPr>
            <p:ph type="ftr" sz="quarter" idx="11"/>
          </p:nvPr>
        </p:nvSpPr>
        <p:spPr/>
        <p:txBody>
          <a:bodyPr/>
          <a:lstStyle/>
          <a:p>
            <a:r>
              <a:rPr lang="lt-LT"/>
              <a:t>Jurgita Bulvičienė</a:t>
            </a:r>
            <a:endParaRPr lang="en-US"/>
          </a:p>
        </p:txBody>
      </p:sp>
      <p:sp>
        <p:nvSpPr>
          <p:cNvPr id="5" name="Slide Number Placeholder 4"/>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3405862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3F45F-AC36-47CD-A139-E271D932EBE7}" type="datetime1">
              <a:rPr lang="lt-LT" smtClean="0"/>
              <a:pPr/>
              <a:t>2017-04-18</a:t>
            </a:fld>
            <a:endParaRPr lang="en-US"/>
          </a:p>
        </p:txBody>
      </p:sp>
      <p:sp>
        <p:nvSpPr>
          <p:cNvPr id="3" name="Footer Placeholder 2"/>
          <p:cNvSpPr>
            <a:spLocks noGrp="1"/>
          </p:cNvSpPr>
          <p:nvPr>
            <p:ph type="ftr" sz="quarter" idx="11"/>
          </p:nvPr>
        </p:nvSpPr>
        <p:spPr/>
        <p:txBody>
          <a:bodyPr/>
          <a:lstStyle/>
          <a:p>
            <a:r>
              <a:rPr lang="lt-LT"/>
              <a:t>Jurgita Bulvičienė</a:t>
            </a:r>
            <a:endParaRPr lang="en-US"/>
          </a:p>
        </p:txBody>
      </p:sp>
      <p:sp>
        <p:nvSpPr>
          <p:cNvPr id="4" name="Slide Number Placeholder 3"/>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2178749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DACF3EF-7DCC-47BD-8A64-DDC3666C8DF6}" type="datetime1">
              <a:rPr lang="lt-LT" smtClean="0"/>
              <a:pPr/>
              <a:t>2017-04-18</a:t>
            </a:fld>
            <a:endParaRPr lang="en-US"/>
          </a:p>
        </p:txBody>
      </p:sp>
      <p:sp>
        <p:nvSpPr>
          <p:cNvPr id="6" name="Footer Placeholder 5"/>
          <p:cNvSpPr>
            <a:spLocks noGrp="1"/>
          </p:cNvSpPr>
          <p:nvPr>
            <p:ph type="ftr" sz="quarter" idx="11"/>
          </p:nvPr>
        </p:nvSpPr>
        <p:spPr/>
        <p:txBody>
          <a:bodyPr/>
          <a:lstStyle/>
          <a:p>
            <a:r>
              <a:rPr lang="lt-LT"/>
              <a:t>Jurgita Bulvičienė</a:t>
            </a:r>
            <a:endParaRPr lang="en-US"/>
          </a:p>
        </p:txBody>
      </p:sp>
      <p:sp>
        <p:nvSpPr>
          <p:cNvPr id="7" name="Slide Number Placeholder 6"/>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3334184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219BE6-2DE4-4744-B521-B5D9D0254E1C}" type="datetime1">
              <a:rPr lang="lt-LT" smtClean="0"/>
              <a:pPr/>
              <a:t>2017-04-18</a:t>
            </a:fld>
            <a:endParaRPr lang="en-US"/>
          </a:p>
        </p:txBody>
      </p:sp>
      <p:sp>
        <p:nvSpPr>
          <p:cNvPr id="6" name="Footer Placeholder 5"/>
          <p:cNvSpPr>
            <a:spLocks noGrp="1"/>
          </p:cNvSpPr>
          <p:nvPr>
            <p:ph type="ftr" sz="quarter" idx="11"/>
          </p:nvPr>
        </p:nvSpPr>
        <p:spPr/>
        <p:txBody>
          <a:bodyPr/>
          <a:lstStyle/>
          <a:p>
            <a:r>
              <a:rPr lang="lt-LT"/>
              <a:t>Jurgita Bulvičienė</a:t>
            </a:r>
            <a:endParaRPr lang="en-US"/>
          </a:p>
        </p:txBody>
      </p:sp>
      <p:sp>
        <p:nvSpPr>
          <p:cNvPr id="7" name="Slide Number Placeholder 6"/>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22878269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AD69F1-EBC7-4457-9C51-0FFF32AF518C}" type="datetime1">
              <a:rPr lang="lt-LT" smtClean="0"/>
              <a:pPr/>
              <a:t>2017-04-18</a:t>
            </a:fld>
            <a:endParaRPr lang="en-US"/>
          </a:p>
        </p:txBody>
      </p:sp>
      <p:sp>
        <p:nvSpPr>
          <p:cNvPr id="5" name="Footer Placeholder 4"/>
          <p:cNvSpPr>
            <a:spLocks noGrp="1"/>
          </p:cNvSpPr>
          <p:nvPr>
            <p:ph type="ftr" sz="quarter" idx="11"/>
          </p:nvPr>
        </p:nvSpPr>
        <p:spPr/>
        <p:txBody>
          <a:bodyPr/>
          <a:lstStyle/>
          <a:p>
            <a:r>
              <a:rPr lang="lt-LT"/>
              <a:t>Jurgita Bulvičienė</a:t>
            </a:r>
            <a:endParaRPr lang="en-US"/>
          </a:p>
        </p:txBody>
      </p:sp>
      <p:sp>
        <p:nvSpPr>
          <p:cNvPr id="6" name="Slide Number Placeholder 5"/>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2228617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E884E5-A4CE-4885-9F82-8848F7525DB3}" type="datetime1">
              <a:rPr lang="lt-LT" smtClean="0"/>
              <a:pPr/>
              <a:t>2017-04-18</a:t>
            </a:fld>
            <a:endParaRPr lang="en-US"/>
          </a:p>
        </p:txBody>
      </p:sp>
      <p:sp>
        <p:nvSpPr>
          <p:cNvPr id="5" name="Footer Placeholder 4"/>
          <p:cNvSpPr>
            <a:spLocks noGrp="1"/>
          </p:cNvSpPr>
          <p:nvPr>
            <p:ph type="ftr" sz="quarter" idx="11"/>
          </p:nvPr>
        </p:nvSpPr>
        <p:spPr/>
        <p:txBody>
          <a:bodyPr/>
          <a:lstStyle/>
          <a:p>
            <a:r>
              <a:rPr lang="lt-LT"/>
              <a:t>Jurgita Bulvičienė</a:t>
            </a:r>
            <a:endParaRPr lang="en-US"/>
          </a:p>
        </p:txBody>
      </p:sp>
      <p:sp>
        <p:nvSpPr>
          <p:cNvPr id="6" name="Slide Number Placeholder 5"/>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3002199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 y="0"/>
            <a:ext cx="9142156" cy="6858000"/>
          </a:xfrm>
          <a:prstGeom prst="rect">
            <a:avLst/>
          </a:prstGeom>
        </p:spPr>
      </p:pic>
      <p:sp>
        <p:nvSpPr>
          <p:cNvPr id="2" name="Title 1"/>
          <p:cNvSpPr>
            <a:spLocks noGrp="1"/>
          </p:cNvSpPr>
          <p:nvPr>
            <p:ph type="ctrTitle" hasCustomPrompt="1"/>
          </p:nvPr>
        </p:nvSpPr>
        <p:spPr>
          <a:xfrm>
            <a:off x="971600" y="548680"/>
            <a:ext cx="7200800" cy="792088"/>
          </a:xfrm>
        </p:spPr>
        <p:txBody>
          <a:bodyPr anchor="t" anchorCtr="0">
            <a:normAutofit/>
          </a:bodyPr>
          <a:lstStyle>
            <a:lvl1pPr algn="l">
              <a:defRPr sz="3300" b="0">
                <a:solidFill>
                  <a:srgbClr val="990033"/>
                </a:solidFill>
              </a:defRPr>
            </a:lvl1pPr>
          </a:lstStyle>
          <a:p>
            <a:r>
              <a:rPr lang="en-US" dirty="0" err="1"/>
              <a:t>Pavadinimas_A</a:t>
            </a:r>
            <a:endParaRPr lang="en-US" dirty="0"/>
          </a:p>
        </p:txBody>
      </p:sp>
      <p:sp>
        <p:nvSpPr>
          <p:cNvPr id="3" name="Subtitle 2"/>
          <p:cNvSpPr>
            <a:spLocks noGrp="1"/>
          </p:cNvSpPr>
          <p:nvPr>
            <p:ph type="subTitle" idx="1" hasCustomPrompt="1"/>
          </p:nvPr>
        </p:nvSpPr>
        <p:spPr>
          <a:xfrm>
            <a:off x="971600" y="1556792"/>
            <a:ext cx="7200800" cy="818273"/>
          </a:xfrm>
        </p:spPr>
        <p:txBody>
          <a:bodyPr>
            <a:normAutofit/>
          </a:bodyPr>
          <a:lstStyle>
            <a:lvl1pPr marL="0" indent="0" algn="l">
              <a:buNone/>
              <a:defRPr sz="220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a:t>Tekstas_a</a:t>
            </a:r>
            <a:r>
              <a:rPr lang="en-US" dirty="0"/>
              <a:t> </a:t>
            </a:r>
          </a:p>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 y="0"/>
            <a:ext cx="9142156" cy="6858000"/>
          </a:xfrm>
          <a:prstGeom prst="rect">
            <a:avLst/>
          </a:prstGeom>
        </p:spPr>
      </p:pic>
      <p:sp>
        <p:nvSpPr>
          <p:cNvPr id="7" name="Title 1"/>
          <p:cNvSpPr>
            <a:spLocks noGrp="1"/>
          </p:cNvSpPr>
          <p:nvPr>
            <p:ph type="ctrTitle" hasCustomPrompt="1"/>
          </p:nvPr>
        </p:nvSpPr>
        <p:spPr>
          <a:xfrm>
            <a:off x="971600" y="548680"/>
            <a:ext cx="7200800" cy="792088"/>
          </a:xfrm>
        </p:spPr>
        <p:txBody>
          <a:bodyPr anchor="t" anchorCtr="0">
            <a:normAutofit/>
          </a:bodyPr>
          <a:lstStyle>
            <a:lvl1pPr algn="l">
              <a:defRPr sz="3300" b="0">
                <a:solidFill>
                  <a:srgbClr val="0070C0"/>
                </a:solidFill>
              </a:defRPr>
            </a:lvl1pPr>
          </a:lstStyle>
          <a:p>
            <a:r>
              <a:rPr lang="en-US" dirty="0" err="1"/>
              <a:t>Pavadinimas_A</a:t>
            </a:r>
            <a:endParaRPr lang="en-US" dirty="0"/>
          </a:p>
        </p:txBody>
      </p:sp>
      <p:sp>
        <p:nvSpPr>
          <p:cNvPr id="9" name="Subtitle 2"/>
          <p:cNvSpPr>
            <a:spLocks noGrp="1"/>
          </p:cNvSpPr>
          <p:nvPr>
            <p:ph type="subTitle" idx="1" hasCustomPrompt="1"/>
          </p:nvPr>
        </p:nvSpPr>
        <p:spPr>
          <a:xfrm>
            <a:off x="971600" y="1556792"/>
            <a:ext cx="7200800" cy="818273"/>
          </a:xfrm>
        </p:spPr>
        <p:txBody>
          <a:bodyPr>
            <a:normAutofit/>
          </a:bodyPr>
          <a:lstStyle>
            <a:lvl1pPr marL="0" indent="0" algn="l">
              <a:buNone/>
              <a:defRPr sz="220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a:t>Tekstas_a</a:t>
            </a:r>
            <a:r>
              <a:rPr lang="en-US" dirty="0"/>
              <a:t> </a:t>
            </a:r>
          </a:p>
          <a:p>
            <a:endParaRPr lang="en-US" dirty="0"/>
          </a:p>
        </p:txBody>
      </p:sp>
    </p:spTree>
    <p:extLst>
      <p:ext uri="{BB962C8B-B14F-4D97-AF65-F5344CB8AC3E}">
        <p14:creationId xmlns:p14="http://schemas.microsoft.com/office/powerpoint/2010/main" val="63425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 y="0"/>
            <a:ext cx="9142156" cy="6858000"/>
          </a:xfrm>
          <a:prstGeom prst="rect">
            <a:avLst/>
          </a:prstGeom>
        </p:spPr>
      </p:pic>
      <p:sp>
        <p:nvSpPr>
          <p:cNvPr id="7" name="Title 1"/>
          <p:cNvSpPr>
            <a:spLocks noGrp="1"/>
          </p:cNvSpPr>
          <p:nvPr>
            <p:ph type="ctrTitle" hasCustomPrompt="1"/>
          </p:nvPr>
        </p:nvSpPr>
        <p:spPr>
          <a:xfrm>
            <a:off x="971600" y="548680"/>
            <a:ext cx="7200800" cy="792088"/>
          </a:xfrm>
        </p:spPr>
        <p:txBody>
          <a:bodyPr anchor="t" anchorCtr="0">
            <a:normAutofit/>
          </a:bodyPr>
          <a:lstStyle>
            <a:lvl1pPr algn="l">
              <a:defRPr sz="3300" b="0">
                <a:solidFill>
                  <a:srgbClr val="FF6600"/>
                </a:solidFill>
              </a:defRPr>
            </a:lvl1pPr>
          </a:lstStyle>
          <a:p>
            <a:r>
              <a:rPr lang="en-US" dirty="0" err="1"/>
              <a:t>Pavadinimas_A</a:t>
            </a:r>
            <a:endParaRPr lang="en-US" dirty="0"/>
          </a:p>
        </p:txBody>
      </p:sp>
      <p:sp>
        <p:nvSpPr>
          <p:cNvPr id="8" name="Subtitle 2"/>
          <p:cNvSpPr>
            <a:spLocks noGrp="1"/>
          </p:cNvSpPr>
          <p:nvPr>
            <p:ph type="subTitle" idx="1" hasCustomPrompt="1"/>
          </p:nvPr>
        </p:nvSpPr>
        <p:spPr>
          <a:xfrm>
            <a:off x="971600" y="1556792"/>
            <a:ext cx="7200800" cy="818273"/>
          </a:xfrm>
        </p:spPr>
        <p:txBody>
          <a:bodyPr>
            <a:normAutofit/>
          </a:bodyPr>
          <a:lstStyle>
            <a:lvl1pPr marL="0" indent="0" algn="l">
              <a:buNone/>
              <a:defRPr sz="220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a:t>Tekstas_a</a:t>
            </a:r>
            <a:r>
              <a:rPr lang="en-US" dirty="0"/>
              <a:t> </a:t>
            </a:r>
          </a:p>
          <a:p>
            <a:endParaRPr lang="en-US" dirty="0"/>
          </a:p>
        </p:txBody>
      </p:sp>
    </p:spTree>
    <p:extLst>
      <p:ext uri="{BB962C8B-B14F-4D97-AF65-F5344CB8AC3E}">
        <p14:creationId xmlns:p14="http://schemas.microsoft.com/office/powerpoint/2010/main" val="707189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 y="0"/>
            <a:ext cx="9142156" cy="6858000"/>
          </a:xfrm>
          <a:prstGeom prst="rect">
            <a:avLst/>
          </a:prstGeom>
        </p:spPr>
      </p:pic>
      <p:sp>
        <p:nvSpPr>
          <p:cNvPr id="7" name="Title 1"/>
          <p:cNvSpPr>
            <a:spLocks noGrp="1"/>
          </p:cNvSpPr>
          <p:nvPr>
            <p:ph type="ctrTitle" hasCustomPrompt="1"/>
          </p:nvPr>
        </p:nvSpPr>
        <p:spPr>
          <a:xfrm>
            <a:off x="971600" y="548680"/>
            <a:ext cx="7200800" cy="792088"/>
          </a:xfrm>
        </p:spPr>
        <p:txBody>
          <a:bodyPr anchor="t" anchorCtr="0">
            <a:normAutofit/>
          </a:bodyPr>
          <a:lstStyle>
            <a:lvl1pPr algn="l">
              <a:defRPr sz="3300" b="0">
                <a:solidFill>
                  <a:srgbClr val="99CC00"/>
                </a:solidFill>
              </a:defRPr>
            </a:lvl1pPr>
          </a:lstStyle>
          <a:p>
            <a:r>
              <a:rPr lang="en-US" dirty="0" err="1"/>
              <a:t>Pavadinimas_A</a:t>
            </a:r>
            <a:endParaRPr lang="en-US" dirty="0"/>
          </a:p>
        </p:txBody>
      </p:sp>
      <p:sp>
        <p:nvSpPr>
          <p:cNvPr id="8" name="Subtitle 2"/>
          <p:cNvSpPr>
            <a:spLocks noGrp="1"/>
          </p:cNvSpPr>
          <p:nvPr>
            <p:ph type="subTitle" idx="1" hasCustomPrompt="1"/>
          </p:nvPr>
        </p:nvSpPr>
        <p:spPr>
          <a:xfrm>
            <a:off x="971600" y="1556792"/>
            <a:ext cx="7200800" cy="818273"/>
          </a:xfrm>
        </p:spPr>
        <p:txBody>
          <a:bodyPr>
            <a:normAutofit/>
          </a:bodyPr>
          <a:lstStyle>
            <a:lvl1pPr marL="0" indent="0" algn="l">
              <a:buNone/>
              <a:defRPr sz="220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a:t>Tekstas_a</a:t>
            </a:r>
            <a:r>
              <a:rPr lang="en-US" dirty="0"/>
              <a:t> </a:t>
            </a:r>
          </a:p>
          <a:p>
            <a:endParaRPr lang="en-US" dirty="0"/>
          </a:p>
        </p:txBody>
      </p:sp>
    </p:spTree>
    <p:extLst>
      <p:ext uri="{BB962C8B-B14F-4D97-AF65-F5344CB8AC3E}">
        <p14:creationId xmlns:p14="http://schemas.microsoft.com/office/powerpoint/2010/main" val="1717117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2" y="0"/>
            <a:ext cx="9142156" cy="6858000"/>
          </a:xfrm>
          <a:prstGeom prst="rect">
            <a:avLst/>
          </a:prstGeom>
        </p:spPr>
      </p:pic>
      <p:sp>
        <p:nvSpPr>
          <p:cNvPr id="7" name="Title 1"/>
          <p:cNvSpPr>
            <a:spLocks noGrp="1"/>
          </p:cNvSpPr>
          <p:nvPr>
            <p:ph type="ctrTitle" hasCustomPrompt="1"/>
          </p:nvPr>
        </p:nvSpPr>
        <p:spPr>
          <a:xfrm>
            <a:off x="1331640" y="2662552"/>
            <a:ext cx="6480720" cy="1224136"/>
          </a:xfrm>
        </p:spPr>
        <p:txBody>
          <a:bodyPr anchor="t" anchorCtr="0">
            <a:normAutofit/>
          </a:bodyPr>
          <a:lstStyle>
            <a:lvl1pPr algn="ctr">
              <a:defRPr sz="3600" b="0" baseline="0">
                <a:solidFill>
                  <a:schemeClr val="tx1">
                    <a:lumMod val="65000"/>
                    <a:lumOff val="35000"/>
                  </a:schemeClr>
                </a:solidFill>
              </a:defRPr>
            </a:lvl1pPr>
          </a:lstStyle>
          <a:p>
            <a:r>
              <a:rPr lang="en-US" dirty="0"/>
              <a:t>A</a:t>
            </a:r>
            <a:r>
              <a:rPr lang="lt-LT" dirty="0"/>
              <a:t>ČIŪ UŽ DĖMESĮ</a:t>
            </a:r>
            <a:endParaRPr lang="en-US" dirty="0"/>
          </a:p>
        </p:txBody>
      </p:sp>
    </p:spTree>
    <p:extLst>
      <p:ext uri="{BB962C8B-B14F-4D97-AF65-F5344CB8AC3E}">
        <p14:creationId xmlns:p14="http://schemas.microsoft.com/office/powerpoint/2010/main" val="1713471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90A8DD1-0F1C-46DA-99D7-4F334100E4F0}" type="datetime1">
              <a:rPr lang="lt-LT" smtClean="0"/>
              <a:pPr/>
              <a:t>2017-04-18</a:t>
            </a:fld>
            <a:endParaRPr lang="en-US"/>
          </a:p>
        </p:txBody>
      </p:sp>
      <p:sp>
        <p:nvSpPr>
          <p:cNvPr id="5" name="Footer Placeholder 4"/>
          <p:cNvSpPr>
            <a:spLocks noGrp="1"/>
          </p:cNvSpPr>
          <p:nvPr>
            <p:ph type="ftr" sz="quarter" idx="11"/>
          </p:nvPr>
        </p:nvSpPr>
        <p:spPr/>
        <p:txBody>
          <a:bodyPr/>
          <a:lstStyle/>
          <a:p>
            <a:r>
              <a:rPr lang="lt-LT"/>
              <a:t>Jurgita Bulvičienė</a:t>
            </a:r>
            <a:endParaRPr lang="en-US"/>
          </a:p>
        </p:txBody>
      </p:sp>
      <p:sp>
        <p:nvSpPr>
          <p:cNvPr id="6" name="Slide Number Placeholder 5"/>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3252785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D16D20-303C-4B21-8C65-57E87574799C}" type="datetime1">
              <a:rPr lang="lt-LT" smtClean="0"/>
              <a:pPr/>
              <a:t>2017-04-18</a:t>
            </a:fld>
            <a:endParaRPr lang="en-US"/>
          </a:p>
        </p:txBody>
      </p:sp>
      <p:sp>
        <p:nvSpPr>
          <p:cNvPr id="5" name="Footer Placeholder 4"/>
          <p:cNvSpPr>
            <a:spLocks noGrp="1"/>
          </p:cNvSpPr>
          <p:nvPr>
            <p:ph type="ftr" sz="quarter" idx="11"/>
          </p:nvPr>
        </p:nvSpPr>
        <p:spPr/>
        <p:txBody>
          <a:bodyPr/>
          <a:lstStyle/>
          <a:p>
            <a:r>
              <a:rPr lang="lt-LT"/>
              <a:t>Jurgita Bulvičienė</a:t>
            </a:r>
            <a:endParaRPr lang="en-US"/>
          </a:p>
        </p:txBody>
      </p:sp>
      <p:sp>
        <p:nvSpPr>
          <p:cNvPr id="6" name="Slide Number Placeholder 5"/>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611530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F8E1618-C71F-43D9-BD18-38C13A73F7EE}" type="datetime1">
              <a:rPr lang="lt-LT" smtClean="0"/>
              <a:pPr/>
              <a:t>2017-04-18</a:t>
            </a:fld>
            <a:endParaRPr lang="en-US"/>
          </a:p>
        </p:txBody>
      </p:sp>
      <p:sp>
        <p:nvSpPr>
          <p:cNvPr id="5" name="Footer Placeholder 4"/>
          <p:cNvSpPr>
            <a:spLocks noGrp="1"/>
          </p:cNvSpPr>
          <p:nvPr>
            <p:ph type="ftr" sz="quarter" idx="11"/>
          </p:nvPr>
        </p:nvSpPr>
        <p:spPr/>
        <p:txBody>
          <a:bodyPr/>
          <a:lstStyle/>
          <a:p>
            <a:r>
              <a:rPr lang="lt-LT"/>
              <a:t>Jurgita Bulvičienė</a:t>
            </a:r>
            <a:endParaRPr lang="en-US"/>
          </a:p>
        </p:txBody>
      </p:sp>
      <p:sp>
        <p:nvSpPr>
          <p:cNvPr id="6" name="Slide Number Placeholder 5"/>
          <p:cNvSpPr>
            <a:spLocks noGrp="1"/>
          </p:cNvSpPr>
          <p:nvPr>
            <p:ph type="sldNum" sz="quarter" idx="12"/>
          </p:nvPr>
        </p:nvSpPr>
        <p:spPr/>
        <p:txBody>
          <a:bodyPr/>
          <a:lstStyle/>
          <a:p>
            <a:fld id="{487D23E6-1E67-4008-88F3-516D0B9A1750}" type="slidenum">
              <a:rPr lang="en-US" smtClean="0"/>
              <a:pPr/>
              <a:t>‹#›</a:t>
            </a:fld>
            <a:endParaRPr lang="en-US"/>
          </a:p>
        </p:txBody>
      </p:sp>
    </p:spTree>
    <p:extLst>
      <p:ext uri="{BB962C8B-B14F-4D97-AF65-F5344CB8AC3E}">
        <p14:creationId xmlns:p14="http://schemas.microsoft.com/office/powerpoint/2010/main" val="6218330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9BA841-7854-47D8-BB20-11AC0718B63A}" type="datetime1">
              <a:rPr lang="lt-LT" smtClean="0"/>
              <a:pPr/>
              <a:t>2017-04-18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lt-LT"/>
              <a:t>Jurgita Bulvičienė</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F42790-0E8A-4B1C-B4D8-9F57B0AC97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8282BA-FBE9-4C0A-8BFC-6D38158BB477}" type="datetime1">
              <a:rPr lang="lt-LT" smtClean="0"/>
              <a:pPr/>
              <a:t>2017-04-18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lt-LT"/>
              <a:t>Jurgita Bulvičienė</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7D23E6-1E67-4008-88F3-516D0B9A1750}" type="slidenum">
              <a:rPr lang="en-US" smtClean="0"/>
              <a:pPr/>
              <a:t>‹#›</a:t>
            </a:fld>
            <a:endParaRPr lang="en-US"/>
          </a:p>
        </p:txBody>
      </p:sp>
    </p:spTree>
    <p:extLst>
      <p:ext uri="{BB962C8B-B14F-4D97-AF65-F5344CB8AC3E}">
        <p14:creationId xmlns:p14="http://schemas.microsoft.com/office/powerpoint/2010/main" val="2120634470"/>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mailto:grazina.rimsiene@esf.l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br>
              <a:rPr lang="lt-LT" sz="4000" b="1" baseline="30000" dirty="0">
                <a:solidFill>
                  <a:schemeClr val="tx1"/>
                </a:solidFill>
                <a:cs typeface="Andalus" pitchFamily="18" charset="-78"/>
              </a:rPr>
            </a:br>
            <a:br>
              <a:rPr lang="lt-LT" sz="4000" baseline="30000" dirty="0">
                <a:solidFill>
                  <a:schemeClr val="tx1"/>
                </a:solidFill>
                <a:cs typeface="Andalus" pitchFamily="18" charset="-78"/>
              </a:rPr>
            </a:br>
            <a:br>
              <a:rPr lang="en-US" sz="4000" baseline="30000" dirty="0">
                <a:solidFill>
                  <a:schemeClr val="tx1"/>
                </a:solidFill>
                <a:cs typeface="Andalus" pitchFamily="18" charset="-78"/>
              </a:rPr>
            </a:br>
            <a:endParaRPr lang="en-US" sz="4000" dirty="0">
              <a:solidFill>
                <a:schemeClr val="tx1"/>
              </a:solidFill>
              <a:cs typeface="Andalus" pitchFamily="18" charset="-78"/>
            </a:endParaRPr>
          </a:p>
        </p:txBody>
      </p:sp>
      <p:sp>
        <p:nvSpPr>
          <p:cNvPr id="6" name="Rectangle 5"/>
          <p:cNvSpPr/>
          <p:nvPr/>
        </p:nvSpPr>
        <p:spPr>
          <a:xfrm>
            <a:off x="914400" y="2375065"/>
            <a:ext cx="7101444" cy="1569660"/>
          </a:xfrm>
          <a:prstGeom prst="rect">
            <a:avLst/>
          </a:prstGeom>
        </p:spPr>
        <p:txBody>
          <a:bodyPr wrap="square">
            <a:spAutoFit/>
          </a:bodyPr>
          <a:lstStyle/>
          <a:p>
            <a:pPr algn="ctr"/>
            <a:r>
              <a:rPr lang="lt-LT" sz="3200" dirty="0">
                <a:latin typeface="Times New Roman" panose="02020603050405020304" pitchFamily="18" charset="0"/>
                <a:cs typeface="Times New Roman" panose="02020603050405020304" pitchFamily="18" charset="0"/>
              </a:rPr>
              <a:t>PROJEKTAS „PARAMA MAISTO PRODUKTAIS IV“</a:t>
            </a:r>
          </a:p>
          <a:p>
            <a:pPr algn="ctr"/>
            <a:r>
              <a:rPr lang="lt-LT" sz="3200" dirty="0">
                <a:latin typeface="Times New Roman" panose="02020603050405020304" pitchFamily="18" charset="0"/>
                <a:cs typeface="Times New Roman" panose="02020603050405020304" pitchFamily="18" charset="0"/>
              </a:rPr>
              <a:t>Nr. EPSF-2016-V-04-01</a:t>
            </a:r>
          </a:p>
        </p:txBody>
      </p:sp>
      <p:sp>
        <p:nvSpPr>
          <p:cNvPr id="5" name="Subtitle 2"/>
          <p:cNvSpPr>
            <a:spLocks noGrp="1"/>
          </p:cNvSpPr>
          <p:nvPr>
            <p:ph type="subTitle" idx="1"/>
          </p:nvPr>
        </p:nvSpPr>
        <p:spPr>
          <a:xfrm>
            <a:off x="1756145" y="4556760"/>
            <a:ext cx="5589535" cy="1407160"/>
          </a:xfrm>
        </p:spPr>
        <p:txBody>
          <a:bodyPr>
            <a:normAutofit/>
          </a:bodyPr>
          <a:lstStyle/>
          <a:p>
            <a:pPr algn="ctr"/>
            <a:r>
              <a:rPr lang="lt-LT" b="1" dirty="0">
                <a:solidFill>
                  <a:schemeClr val="tx1"/>
                </a:solidFill>
                <a:latin typeface="Times New Roman" panose="02020603050405020304" pitchFamily="18" charset="0"/>
                <a:cs typeface="Times New Roman" panose="02020603050405020304" pitchFamily="18" charset="0"/>
              </a:rPr>
              <a:t>Produktų apskaitos vedimas</a:t>
            </a:r>
          </a:p>
          <a:p>
            <a:pPr algn="ctr"/>
            <a:r>
              <a:rPr lang="lt-LT" sz="2000" dirty="0">
                <a:solidFill>
                  <a:schemeClr val="tx1"/>
                </a:solidFill>
                <a:latin typeface="Times New Roman" panose="02020603050405020304" pitchFamily="18" charset="0"/>
                <a:cs typeface="Times New Roman" panose="02020603050405020304" pitchFamily="18" charset="0"/>
              </a:rPr>
              <a:t>Gražina Rimšienė</a:t>
            </a:r>
          </a:p>
          <a:p>
            <a:pPr algn="ctr"/>
            <a:r>
              <a:rPr lang="lt-LT" sz="2000" dirty="0">
                <a:solidFill>
                  <a:schemeClr val="tx1"/>
                </a:solidFill>
                <a:latin typeface="Times New Roman" panose="02020603050405020304" pitchFamily="18" charset="0"/>
                <a:cs typeface="Times New Roman" panose="02020603050405020304" pitchFamily="18" charset="0"/>
              </a:rPr>
              <a:t>2017-04-19</a:t>
            </a:r>
          </a:p>
        </p:txBody>
      </p:sp>
      <p:pic>
        <p:nvPicPr>
          <p:cNvPr id="7" name="Paveikslėlis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5007" y="537011"/>
            <a:ext cx="3303905" cy="1026160"/>
          </a:xfrm>
          <a:prstGeom prst="rect">
            <a:avLst/>
          </a:prstGeom>
          <a:noFill/>
        </p:spPr>
      </p:pic>
      <p:pic>
        <p:nvPicPr>
          <p:cNvPr id="9" name="Picture 8" descr="http://www.socmin.lt/images/41/izic38606.gif"/>
          <p:cNvPicPr/>
          <p:nvPr/>
        </p:nvPicPr>
        <p:blipFill>
          <a:blip r:embed="rId4">
            <a:extLst>
              <a:ext uri="{28A0092B-C50C-407E-A947-70E740481C1C}">
                <a14:useLocalDpi xmlns:a14="http://schemas.microsoft.com/office/drawing/2010/main" val="0"/>
              </a:ext>
            </a:extLst>
          </a:blip>
          <a:srcRect/>
          <a:stretch>
            <a:fillRect/>
          </a:stretch>
        </p:blipFill>
        <p:spPr bwMode="auto">
          <a:xfrm>
            <a:off x="4360540" y="532936"/>
            <a:ext cx="1075060" cy="103023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589240"/>
          </a:xfrm>
        </p:spPr>
        <p:txBody>
          <a:bodyPr>
            <a:normAutofit/>
          </a:bodyPr>
          <a:lstStyle/>
          <a:p>
            <a:r>
              <a:rPr lang="lt-LT" sz="3200" b="1" dirty="0">
                <a:latin typeface="Times New Roman" panose="02020603050405020304" pitchFamily="18" charset="0"/>
                <a:cs typeface="Times New Roman" panose="02020603050405020304" pitchFamily="18" charset="0"/>
              </a:rPr>
              <a:t>Produktų apskaita</a:t>
            </a:r>
          </a:p>
        </p:txBody>
      </p:sp>
      <p:sp>
        <p:nvSpPr>
          <p:cNvPr id="3" name="Subtitle 2"/>
          <p:cNvSpPr>
            <a:spLocks noGrp="1"/>
          </p:cNvSpPr>
          <p:nvPr>
            <p:ph type="subTitle" idx="1"/>
          </p:nvPr>
        </p:nvSpPr>
        <p:spPr>
          <a:xfrm>
            <a:off x="971600" y="1280160"/>
            <a:ext cx="7512000" cy="4785360"/>
          </a:xfrm>
        </p:spPr>
        <p:txBody>
          <a:bodyPr>
            <a:normAutofit fontScale="77500" lnSpcReduction="20000"/>
          </a:bodyPr>
          <a:lstStyle/>
          <a:p>
            <a:pPr algn="just"/>
            <a:r>
              <a:rPr lang="lt-LT" sz="2900" b="1" dirty="0">
                <a:solidFill>
                  <a:schemeClr val="tx1"/>
                </a:solidFill>
                <a:latin typeface="Times New Roman" panose="02020603050405020304" pitchFamily="18" charset="0"/>
                <a:cs typeface="Times New Roman" panose="02020603050405020304" pitchFamily="18" charset="0"/>
              </a:rPr>
              <a:t>Bendrosios CK nuostatos, reglamentuojančios daiktų nuosavybės perdavimą</a:t>
            </a:r>
            <a:endParaRPr lang="lt-LT" sz="2900" dirty="0">
              <a:solidFill>
                <a:schemeClr val="tx1"/>
              </a:solidFill>
              <a:latin typeface="Times New Roman" panose="02020603050405020304" pitchFamily="18" charset="0"/>
              <a:cs typeface="Times New Roman" panose="02020603050405020304" pitchFamily="18" charset="0"/>
            </a:endParaRPr>
          </a:p>
          <a:p>
            <a:pPr algn="just"/>
            <a:r>
              <a:rPr lang="lt-LT" sz="2900" dirty="0">
                <a:solidFill>
                  <a:schemeClr val="tx1"/>
                </a:solidFill>
                <a:latin typeface="Times New Roman" panose="02020603050405020304" pitchFamily="18" charset="0"/>
                <a:cs typeface="Times New Roman" panose="02020603050405020304" pitchFamily="18" charset="0"/>
              </a:rPr>
              <a:t>CK 4.49 str. 1 d. Daikto (turto) įgijėjas nuosavybės teisę į daiktus (turtą) įgyja nuo jų perdavimo įgijėjui momento, jeigu įstatymai ar sutartis nenustato ko kita.</a:t>
            </a:r>
          </a:p>
          <a:p>
            <a:pPr algn="just"/>
            <a:endParaRPr lang="lt-LT" sz="2900" dirty="0">
              <a:solidFill>
                <a:schemeClr val="tx1"/>
              </a:solidFill>
              <a:latin typeface="Times New Roman" panose="02020603050405020304" pitchFamily="18" charset="0"/>
              <a:cs typeface="Times New Roman" panose="02020603050405020304" pitchFamily="18" charset="0"/>
            </a:endParaRPr>
          </a:p>
          <a:p>
            <a:pPr algn="just"/>
            <a:r>
              <a:rPr lang="lt-LT" sz="2900" b="1" dirty="0">
                <a:solidFill>
                  <a:schemeClr val="tx1"/>
                </a:solidFill>
                <a:latin typeface="Times New Roman" panose="02020603050405020304" pitchFamily="18" charset="0"/>
                <a:cs typeface="Times New Roman" panose="02020603050405020304" pitchFamily="18" charset="0"/>
              </a:rPr>
              <a:t>Nuosavybės perėjimas pagal pirkimo-pardavimo sutartį</a:t>
            </a:r>
          </a:p>
          <a:p>
            <a:pPr algn="just"/>
            <a:r>
              <a:rPr lang="lt-LT" sz="2900" dirty="0">
                <a:solidFill>
                  <a:schemeClr val="tx1"/>
                </a:solidFill>
                <a:latin typeface="Times New Roman" panose="02020603050405020304" pitchFamily="18" charset="0"/>
                <a:cs typeface="Times New Roman" panose="02020603050405020304" pitchFamily="18" charset="0"/>
              </a:rPr>
              <a:t>CK 6.317 str. 1 d. Pardavėjas privalo pagal pirkimo-pardavimo sutartį perduoti daiktus pirkėjui, t.y. jam valdyti nuosavybės (patikėjimo) teise, ir patvirtinti nuosavybės teisę į daiktus bei jų kokybę.</a:t>
            </a:r>
          </a:p>
          <a:p>
            <a:pPr algn="just"/>
            <a:r>
              <a:rPr lang="lt-LT" sz="2900" dirty="0">
                <a:solidFill>
                  <a:schemeClr val="tx1"/>
                </a:solidFill>
                <a:latin typeface="Times New Roman" panose="02020603050405020304" pitchFamily="18" charset="0"/>
                <a:cs typeface="Times New Roman" panose="02020603050405020304" pitchFamily="18" charset="0"/>
              </a:rPr>
              <a:t>Perduoti daiktą pagal pirkimo-pardavimo sutartį yra viena iš pardavėjo pareigų. Ji reglamentuota CK 6.317 straipsnyje. Po tinkamo šios prievolės įvykdymo pirkėjui pereina nuosavybės teisė.</a:t>
            </a:r>
          </a:p>
          <a:p>
            <a:pPr algn="just"/>
            <a:endParaRPr lang="lt-LT" sz="2900" dirty="0">
              <a:solidFill>
                <a:srgbClr val="FF0000"/>
              </a:solidFill>
              <a:latin typeface="Times New Roman" panose="02020603050405020304" pitchFamily="18" charset="0"/>
              <a:cs typeface="Times New Roman" panose="02020603050405020304" pitchFamily="18" charset="0"/>
            </a:endParaRPr>
          </a:p>
          <a:p>
            <a:endParaRPr lang="lt-LT" dirty="0"/>
          </a:p>
        </p:txBody>
      </p:sp>
    </p:spTree>
    <p:extLst>
      <p:ext uri="{BB962C8B-B14F-4D97-AF65-F5344CB8AC3E}">
        <p14:creationId xmlns:p14="http://schemas.microsoft.com/office/powerpoint/2010/main" val="3030088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lt-LT" sz="3200" b="1" dirty="0">
                <a:latin typeface="Times New Roman" panose="02020603050405020304" pitchFamily="18" charset="0"/>
                <a:cs typeface="Times New Roman" panose="02020603050405020304" pitchFamily="18" charset="0"/>
              </a:rPr>
              <a:t>Produktų apskaita</a:t>
            </a:r>
            <a:endParaRPr lang="lt-LT" dirty="0"/>
          </a:p>
        </p:txBody>
      </p:sp>
      <p:sp>
        <p:nvSpPr>
          <p:cNvPr id="3" name="Subtitle 2"/>
          <p:cNvSpPr>
            <a:spLocks noGrp="1"/>
          </p:cNvSpPr>
          <p:nvPr>
            <p:ph type="subTitle" idx="1"/>
          </p:nvPr>
        </p:nvSpPr>
        <p:spPr>
          <a:xfrm>
            <a:off x="971600" y="1505992"/>
            <a:ext cx="7542480" cy="4336008"/>
          </a:xfrm>
        </p:spPr>
        <p:txBody>
          <a:bodyPr>
            <a:normAutofit/>
          </a:bodyPr>
          <a:lstStyle/>
          <a:p>
            <a:pPr algn="just"/>
            <a:r>
              <a:rPr lang="lt-LT" sz="2400" dirty="0">
                <a:solidFill>
                  <a:schemeClr val="tx1"/>
                </a:solidFill>
                <a:latin typeface="Times New Roman" panose="02020603050405020304" pitchFamily="18" charset="0"/>
                <a:cs typeface="Times New Roman" panose="02020603050405020304" pitchFamily="18" charset="0"/>
              </a:rPr>
              <a:t>Pagal sudarytas produktų tiekimo sutartis ir pagal JVS, maisto produktų nuosavybės perdavimo faktą patvirtinantis dokumentas – Maisto produktų perdavimo – priėmimo aktas.</a:t>
            </a:r>
          </a:p>
          <a:p>
            <a:pPr algn="just"/>
            <a:r>
              <a:rPr lang="lt-LT" sz="2400" dirty="0">
                <a:latin typeface="Times New Roman" panose="02020603050405020304" pitchFamily="18" charset="0"/>
                <a:cs typeface="Times New Roman" panose="02020603050405020304" pitchFamily="18" charset="0"/>
              </a:rPr>
              <a:t>Maisto produktų dalijimo procese nuosavybės teisė į produktus perduodama du kartus:</a:t>
            </a:r>
          </a:p>
          <a:p>
            <a:pPr marL="457200" indent="-457200" algn="just">
              <a:buAutoNum type="arabicPeriod"/>
            </a:pPr>
            <a:r>
              <a:rPr lang="lt-LT" sz="2400" dirty="0">
                <a:latin typeface="Times New Roman" panose="02020603050405020304" pitchFamily="18" charset="0"/>
                <a:cs typeface="Times New Roman" panose="02020603050405020304" pitchFamily="18" charset="0"/>
              </a:rPr>
              <a:t>Produktų tiekėjas nuosavybę perduoda ESF agentūrai (JVS 2 priedas);</a:t>
            </a:r>
          </a:p>
          <a:p>
            <a:pPr marL="457200" indent="-457200" algn="just">
              <a:buAutoNum type="arabicPeriod"/>
            </a:pPr>
            <a:r>
              <a:rPr lang="lt-LT" sz="2400" dirty="0">
                <a:latin typeface="Times New Roman" panose="02020603050405020304" pitchFamily="18" charset="0"/>
                <a:cs typeface="Times New Roman" panose="02020603050405020304" pitchFamily="18" charset="0"/>
              </a:rPr>
              <a:t>ESFA nuosavybę perduoda savivaldybei arba NVO (JVS 11 priedas).</a:t>
            </a:r>
          </a:p>
          <a:p>
            <a:endParaRPr lang="lt-LT" dirty="0"/>
          </a:p>
        </p:txBody>
      </p:sp>
    </p:spTree>
    <p:extLst>
      <p:ext uri="{BB962C8B-B14F-4D97-AF65-F5344CB8AC3E}">
        <p14:creationId xmlns:p14="http://schemas.microsoft.com/office/powerpoint/2010/main" val="3758797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1036280"/>
          </a:xfrm>
        </p:spPr>
        <p:txBody>
          <a:bodyPr>
            <a:normAutofit fontScale="90000"/>
          </a:bodyPr>
          <a:lstStyle/>
          <a:p>
            <a:r>
              <a:rPr lang="lt-LT" sz="3600" b="1" dirty="0">
                <a:latin typeface="Times New Roman" panose="02020603050405020304" pitchFamily="18" charset="0"/>
                <a:cs typeface="Times New Roman" panose="02020603050405020304" pitchFamily="18" charset="0"/>
              </a:rPr>
              <a:t>Produktų apskaita pagal dvišalę JVS</a:t>
            </a:r>
            <a:endParaRPr lang="lt-LT" dirty="0"/>
          </a:p>
        </p:txBody>
      </p:sp>
      <p:sp>
        <p:nvSpPr>
          <p:cNvPr id="3" name="Subtitle 2"/>
          <p:cNvSpPr>
            <a:spLocks noGrp="1"/>
          </p:cNvSpPr>
          <p:nvPr>
            <p:ph type="subTitle" idx="1"/>
          </p:nvPr>
        </p:nvSpPr>
        <p:spPr>
          <a:xfrm>
            <a:off x="971600" y="1493520"/>
            <a:ext cx="7200800" cy="4328160"/>
          </a:xfrm>
        </p:spPr>
        <p:txBody>
          <a:bodyPr>
            <a:normAutofit lnSpcReduction="10000"/>
          </a:bodyPr>
          <a:lstStyle/>
          <a:p>
            <a:pPr algn="just"/>
            <a:r>
              <a:rPr lang="lt-LT" sz="2400" dirty="0">
                <a:latin typeface="Times New Roman" panose="02020603050405020304" pitchFamily="18" charset="0"/>
                <a:cs typeface="Times New Roman" panose="02020603050405020304" pitchFamily="18" charset="0"/>
              </a:rPr>
              <a:t>Maisto produktų registravimo savivaldybės apskaitoje </a:t>
            </a:r>
            <a:r>
              <a:rPr lang="lt-LT" sz="2400" b="1" dirty="0">
                <a:latin typeface="Times New Roman" panose="02020603050405020304" pitchFamily="18" charset="0"/>
                <a:cs typeface="Times New Roman" panose="02020603050405020304" pitchFamily="18" charset="0"/>
              </a:rPr>
              <a:t>momentas</a:t>
            </a:r>
            <a:r>
              <a:rPr lang="lt-LT" sz="2400" dirty="0">
                <a:latin typeface="Times New Roman" panose="02020603050405020304" pitchFamily="18" charset="0"/>
                <a:cs typeface="Times New Roman" panose="02020603050405020304" pitchFamily="18" charset="0"/>
              </a:rPr>
              <a:t> – pasirašius Maisto produktų perdavimo – priėmimo aktą (Jungtinės veiklos sutarties 11 priedą), kuriuo produktų nuosavybė perduodama savivaldybei.</a:t>
            </a:r>
          </a:p>
          <a:p>
            <a:pPr algn="just"/>
            <a:r>
              <a:rPr lang="lt-LT" sz="2400" dirty="0">
                <a:latin typeface="Times New Roman" panose="02020603050405020304" pitchFamily="18" charset="0"/>
                <a:cs typeface="Times New Roman" panose="02020603050405020304" pitchFamily="18" charset="0"/>
              </a:rPr>
              <a:t>Maisto produktų </a:t>
            </a:r>
            <a:r>
              <a:rPr lang="lt-LT" sz="2400" b="1" dirty="0">
                <a:latin typeface="Times New Roman" panose="02020603050405020304" pitchFamily="18" charset="0"/>
                <a:cs typeface="Times New Roman" panose="02020603050405020304" pitchFamily="18" charset="0"/>
              </a:rPr>
              <a:t>vertė</a:t>
            </a:r>
            <a:r>
              <a:rPr lang="lt-LT" sz="2400" dirty="0">
                <a:latin typeface="Times New Roman" panose="02020603050405020304" pitchFamily="18" charset="0"/>
                <a:cs typeface="Times New Roman" panose="02020603050405020304" pitchFamily="18" charset="0"/>
              </a:rPr>
              <a:t> nustatoma pagal ESFA pateiktus produktų tonos įkainius.</a:t>
            </a:r>
          </a:p>
          <a:p>
            <a:pPr algn="just"/>
            <a:r>
              <a:rPr lang="lt-LT" sz="2400" dirty="0">
                <a:latin typeface="Times New Roman" panose="02020603050405020304" pitchFamily="18" charset="0"/>
                <a:cs typeface="Times New Roman" panose="02020603050405020304" pitchFamily="18" charset="0"/>
              </a:rPr>
              <a:t>Atsargų vertė </a:t>
            </a:r>
            <a:r>
              <a:rPr lang="en-US" sz="2400" dirty="0">
                <a:latin typeface="Times New Roman" panose="02020603050405020304" pitchFamily="18" charset="0"/>
                <a:cs typeface="Times New Roman" panose="02020603050405020304" pitchFamily="18" charset="0"/>
              </a:rPr>
              <a:t>= </a:t>
            </a:r>
            <a:r>
              <a:rPr lang="lt-LT" sz="2400" dirty="0">
                <a:latin typeface="Times New Roman" panose="02020603050405020304" pitchFamily="18" charset="0"/>
                <a:cs typeface="Times New Roman" panose="02020603050405020304" pitchFamily="18" charset="0"/>
              </a:rPr>
              <a:t>perduotas kiekis</a:t>
            </a:r>
            <a:r>
              <a:rPr lang="en-US" sz="2400" dirty="0">
                <a:latin typeface="Times New Roman" panose="02020603050405020304" pitchFamily="18" charset="0"/>
                <a:cs typeface="Times New Roman" panose="02020603050405020304" pitchFamily="18" charset="0"/>
              </a:rPr>
              <a:t>, </a:t>
            </a:r>
            <a:r>
              <a:rPr lang="lt-LT" sz="2400" dirty="0">
                <a:latin typeface="Times New Roman" panose="02020603050405020304" pitchFamily="18" charset="0"/>
                <a:cs typeface="Times New Roman" panose="02020603050405020304" pitchFamily="18" charset="0"/>
              </a:rPr>
              <a:t>tonomis </a:t>
            </a:r>
            <a:r>
              <a:rPr lang="en-US" sz="2400" dirty="0">
                <a:latin typeface="Times New Roman" panose="02020603050405020304" pitchFamily="18" charset="0"/>
                <a:cs typeface="Times New Roman" panose="02020603050405020304" pitchFamily="18" charset="0"/>
              </a:rPr>
              <a:t>x tonos </a:t>
            </a:r>
            <a:r>
              <a:rPr lang="lt-LT" sz="2400" dirty="0">
                <a:latin typeface="Times New Roman" panose="02020603050405020304" pitchFamily="18" charset="0"/>
                <a:cs typeface="Times New Roman" panose="02020603050405020304" pitchFamily="18" charset="0"/>
              </a:rPr>
              <a:t>įkainis</a:t>
            </a:r>
          </a:p>
          <a:p>
            <a:pPr algn="just"/>
            <a:r>
              <a:rPr lang="lt-LT" sz="2400" dirty="0">
                <a:latin typeface="Times New Roman" panose="02020603050405020304" pitchFamily="18" charset="0"/>
                <a:cs typeface="Times New Roman" panose="02020603050405020304" pitchFamily="18" charset="0"/>
              </a:rPr>
              <a:t>Apskaitai naudojame ESFA pateiktus produktų tonos įkainius, o ne produktų pakuotės (indelio) kainas.</a:t>
            </a:r>
          </a:p>
          <a:p>
            <a:pPr algn="just"/>
            <a:r>
              <a:rPr lang="lt-LT" sz="2400" dirty="0">
                <a:latin typeface="Times New Roman" panose="02020603050405020304" pitchFamily="18" charset="0"/>
                <a:cs typeface="Times New Roman" panose="02020603050405020304" pitchFamily="18" charset="0"/>
              </a:rPr>
              <a:t>Perduotų atsargų vertei savivaldybė registruoja gautas finansavimo sumas nepiniginiam turtui (atsargoms).</a:t>
            </a:r>
          </a:p>
          <a:p>
            <a:endParaRPr lang="lt-LT" sz="2400" dirty="0">
              <a:latin typeface="Times New Roman" panose="02020603050405020304" pitchFamily="18" charset="0"/>
              <a:cs typeface="Times New Roman" panose="02020603050405020304" pitchFamily="18" charset="0"/>
            </a:endParaRPr>
          </a:p>
          <a:p>
            <a:endParaRPr lang="lt-LT" dirty="0"/>
          </a:p>
        </p:txBody>
      </p:sp>
    </p:spTree>
    <p:extLst>
      <p:ext uri="{BB962C8B-B14F-4D97-AF65-F5344CB8AC3E}">
        <p14:creationId xmlns:p14="http://schemas.microsoft.com/office/powerpoint/2010/main" val="2839647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690840"/>
          </a:xfrm>
        </p:spPr>
        <p:txBody>
          <a:bodyPr>
            <a:noAutofit/>
          </a:bodyPr>
          <a:lstStyle/>
          <a:p>
            <a:r>
              <a:rPr lang="lt-LT" sz="2400" b="1" dirty="0">
                <a:latin typeface="Times New Roman" panose="02020603050405020304" pitchFamily="18" charset="0"/>
                <a:cs typeface="Times New Roman" panose="02020603050405020304" pitchFamily="18" charset="0"/>
              </a:rPr>
              <a:t>Finansavimo sumų apskaita</a:t>
            </a:r>
          </a:p>
        </p:txBody>
      </p:sp>
      <p:sp>
        <p:nvSpPr>
          <p:cNvPr id="3" name="Subtitle 2"/>
          <p:cNvSpPr>
            <a:spLocks noGrp="1"/>
          </p:cNvSpPr>
          <p:nvPr>
            <p:ph type="subTitle" idx="1"/>
          </p:nvPr>
        </p:nvSpPr>
        <p:spPr>
          <a:xfrm>
            <a:off x="971600" y="1330960"/>
            <a:ext cx="7200800" cy="4531360"/>
          </a:xfrm>
        </p:spPr>
        <p:txBody>
          <a:bodyPr>
            <a:noAutofit/>
          </a:bodyPr>
          <a:lstStyle/>
          <a:p>
            <a:r>
              <a:rPr lang="lt-LT" sz="2400" dirty="0">
                <a:latin typeface="Times New Roman" panose="02020603050405020304" pitchFamily="18" charset="0"/>
                <a:cs typeface="Times New Roman" panose="02020603050405020304" pitchFamily="18" charset="0"/>
              </a:rPr>
              <a:t>Projektas finansuojamas iš Europos pagalbos labiausiai skurstantiems asmenims fondo lėšų.</a:t>
            </a:r>
          </a:p>
          <a:p>
            <a:endParaRPr lang="lt-LT" sz="2400" dirty="0">
              <a:latin typeface="Times New Roman" panose="02020603050405020304" pitchFamily="18" charset="0"/>
              <a:cs typeface="Times New Roman" panose="02020603050405020304" pitchFamily="18" charset="0"/>
            </a:endParaRPr>
          </a:p>
          <a:p>
            <a:endParaRPr lang="lt-LT" sz="2400" dirty="0">
              <a:latin typeface="Times New Roman" panose="02020603050405020304" pitchFamily="18" charset="0"/>
              <a:cs typeface="Times New Roman" panose="02020603050405020304" pitchFamily="18" charset="0"/>
            </a:endParaRPr>
          </a:p>
          <a:p>
            <a:endParaRPr lang="lt-LT" sz="2400" dirty="0">
              <a:latin typeface="Times New Roman" panose="02020603050405020304" pitchFamily="18" charset="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395811983"/>
              </p:ext>
            </p:extLst>
          </p:nvPr>
        </p:nvGraphicFramePr>
        <p:xfrm>
          <a:off x="1097280" y="2418080"/>
          <a:ext cx="7075120" cy="2733039"/>
        </p:xfrm>
        <a:graphic>
          <a:graphicData uri="http://schemas.openxmlformats.org/drawingml/2006/table">
            <a:tbl>
              <a:tblPr>
                <a:tableStyleId>{5C22544A-7EE6-4342-B048-85BDC9FD1C3A}</a:tableStyleId>
              </a:tblPr>
              <a:tblGrid>
                <a:gridCol w="1796856">
                  <a:extLst>
                    <a:ext uri="{9D8B030D-6E8A-4147-A177-3AD203B41FA5}">
                      <a16:colId xmlns:a16="http://schemas.microsoft.com/office/drawing/2014/main" val="2202122461"/>
                    </a:ext>
                  </a:extLst>
                </a:gridCol>
                <a:gridCol w="3649864">
                  <a:extLst>
                    <a:ext uri="{9D8B030D-6E8A-4147-A177-3AD203B41FA5}">
                      <a16:colId xmlns:a16="http://schemas.microsoft.com/office/drawing/2014/main" val="2922686085"/>
                    </a:ext>
                  </a:extLst>
                </a:gridCol>
                <a:gridCol w="1628400">
                  <a:extLst>
                    <a:ext uri="{9D8B030D-6E8A-4147-A177-3AD203B41FA5}">
                      <a16:colId xmlns:a16="http://schemas.microsoft.com/office/drawing/2014/main" val="137815596"/>
                    </a:ext>
                  </a:extLst>
                </a:gridCol>
              </a:tblGrid>
              <a:tr h="661951">
                <a:tc>
                  <a:txBody>
                    <a:bodyPr/>
                    <a:lstStyle/>
                    <a:p>
                      <a:pPr algn="l" fontAlgn="b"/>
                      <a:r>
                        <a:rPr lang="lt-LT" sz="2000" b="0" i="0" u="none" strike="noStrike" dirty="0">
                          <a:effectLst/>
                          <a:latin typeface="Times New Roman" panose="02020603050405020304" pitchFamily="18" charset="0"/>
                          <a:cs typeface="Times New Roman" panose="02020603050405020304" pitchFamily="18" charset="0"/>
                        </a:rPr>
                        <a:t>Finansavimo šaltinio kodas</a:t>
                      </a:r>
                    </a:p>
                  </a:txBody>
                  <a:tcPr marL="9525" marR="9525" marT="9525" marB="0" anchor="b"/>
                </a:tc>
                <a:tc>
                  <a:txBody>
                    <a:bodyPr/>
                    <a:lstStyle/>
                    <a:p>
                      <a:pPr algn="l" fontAlgn="b"/>
                      <a:r>
                        <a:rPr lang="lt-LT" sz="2000" b="0" i="0" u="none" strike="noStrike" dirty="0">
                          <a:effectLst/>
                          <a:latin typeface="Times New Roman" panose="02020603050405020304" pitchFamily="18" charset="0"/>
                          <a:cs typeface="Times New Roman" panose="02020603050405020304" pitchFamily="18" charset="0"/>
                        </a:rPr>
                        <a:t>Finansavimo šaltinio pavadinimas</a:t>
                      </a:r>
                    </a:p>
                  </a:txBody>
                  <a:tcPr marL="9525" marR="9525" marT="9525" marB="0" anchor="b"/>
                </a:tc>
                <a:tc>
                  <a:txBody>
                    <a:bodyPr/>
                    <a:lstStyle/>
                    <a:p>
                      <a:pPr algn="l" fontAlgn="b"/>
                      <a:r>
                        <a:rPr lang="lt-LT" sz="2000" b="0" i="0" u="none" strike="noStrike">
                          <a:effectLst/>
                          <a:latin typeface="Times New Roman" panose="02020603050405020304" pitchFamily="18" charset="0"/>
                          <a:cs typeface="Times New Roman" panose="02020603050405020304" pitchFamily="18" charset="0"/>
                        </a:rPr>
                        <a:t>Finansuojama dalis, proc.</a:t>
                      </a:r>
                    </a:p>
                  </a:txBody>
                  <a:tcPr marL="9525" marR="9525" marT="9525" marB="0" anchor="b"/>
                </a:tc>
                <a:extLst>
                  <a:ext uri="{0D108BD9-81ED-4DB2-BD59-A6C34878D82A}">
                    <a16:rowId xmlns:a16="http://schemas.microsoft.com/office/drawing/2014/main" val="2274235780"/>
                  </a:ext>
                </a:extLst>
              </a:tr>
              <a:tr h="1035544">
                <a:tc>
                  <a:txBody>
                    <a:bodyPr/>
                    <a:lstStyle/>
                    <a:p>
                      <a:pPr algn="l" fontAlgn="ctr"/>
                      <a:r>
                        <a:rPr lang="lt-LT" sz="2000" b="0" i="0" u="none" strike="noStrike" dirty="0">
                          <a:effectLst/>
                          <a:latin typeface="Times New Roman" panose="02020603050405020304" pitchFamily="18" charset="0"/>
                          <a:cs typeface="Times New Roman" panose="02020603050405020304" pitchFamily="18" charset="0"/>
                        </a:rPr>
                        <a:t>1.3.3.1.37. </a:t>
                      </a:r>
                    </a:p>
                  </a:txBody>
                  <a:tcPr marL="9525" marR="9525" marT="9525" marB="0" anchor="ctr"/>
                </a:tc>
                <a:tc>
                  <a:txBody>
                    <a:bodyPr/>
                    <a:lstStyle/>
                    <a:p>
                      <a:pPr algn="l" fontAlgn="ctr"/>
                      <a:r>
                        <a:rPr lang="lt-LT" sz="2000" b="0" i="0" u="none" strike="noStrike" dirty="0">
                          <a:effectLst/>
                          <a:latin typeface="Times New Roman" panose="02020603050405020304" pitchFamily="18" charset="0"/>
                          <a:cs typeface="Times New Roman" panose="02020603050405020304" pitchFamily="18" charset="0"/>
                        </a:rPr>
                        <a:t>Europos pagalbos labiausiai skurstantiems asmenims fondo lėšos</a:t>
                      </a:r>
                    </a:p>
                  </a:txBody>
                  <a:tcPr marL="9525" marR="9525" marT="9525" marB="0" anchor="ctr"/>
                </a:tc>
                <a:tc>
                  <a:txBody>
                    <a:bodyPr/>
                    <a:lstStyle/>
                    <a:p>
                      <a:pPr algn="ctr" fontAlgn="b"/>
                      <a:r>
                        <a:rPr lang="lt-LT" sz="2000" b="0" i="0" u="none" strike="noStrike" dirty="0">
                          <a:effectLst/>
                          <a:latin typeface="Times New Roman" panose="02020603050405020304" pitchFamily="18" charset="0"/>
                          <a:cs typeface="Times New Roman" panose="02020603050405020304" pitchFamily="18" charset="0"/>
                        </a:rPr>
                        <a:t>85 proc.</a:t>
                      </a:r>
                    </a:p>
                  </a:txBody>
                  <a:tcPr marL="9525" marR="9525" marT="9525" marB="0" anchor="b"/>
                </a:tc>
                <a:extLst>
                  <a:ext uri="{0D108BD9-81ED-4DB2-BD59-A6C34878D82A}">
                    <a16:rowId xmlns:a16="http://schemas.microsoft.com/office/drawing/2014/main" val="3430581321"/>
                  </a:ext>
                </a:extLst>
              </a:tr>
              <a:tr h="1035544">
                <a:tc>
                  <a:txBody>
                    <a:bodyPr/>
                    <a:lstStyle/>
                    <a:p>
                      <a:pPr algn="l" fontAlgn="ctr"/>
                      <a:r>
                        <a:rPr lang="lt-LT" sz="2000" b="0" i="0" u="none" strike="noStrike" dirty="0">
                          <a:effectLst/>
                          <a:latin typeface="Times New Roman" panose="02020603050405020304" pitchFamily="18" charset="0"/>
                          <a:cs typeface="Times New Roman" panose="02020603050405020304" pitchFamily="18" charset="0"/>
                        </a:rPr>
                        <a:t>1.2.3.1.37. </a:t>
                      </a:r>
                    </a:p>
                  </a:txBody>
                  <a:tcPr marL="9525" marR="9525" marT="9525" marB="0" anchor="ctr"/>
                </a:tc>
                <a:tc>
                  <a:txBody>
                    <a:bodyPr/>
                    <a:lstStyle/>
                    <a:p>
                      <a:pPr algn="l" fontAlgn="ctr"/>
                      <a:r>
                        <a:rPr lang="lt-LT" sz="2000" b="0" i="0" u="none" strike="noStrike" dirty="0">
                          <a:effectLst/>
                          <a:latin typeface="Times New Roman" panose="02020603050405020304" pitchFamily="18" charset="0"/>
                          <a:cs typeface="Times New Roman" panose="02020603050405020304" pitchFamily="18" charset="0"/>
                        </a:rPr>
                        <a:t>Europos pagalbos labiausiai skurstantiems asmenims fondo bendrojo finansavimo lėšos</a:t>
                      </a:r>
                    </a:p>
                  </a:txBody>
                  <a:tcPr marL="9525" marR="9525" marT="9525" marB="0" anchor="ctr"/>
                </a:tc>
                <a:tc>
                  <a:txBody>
                    <a:bodyPr/>
                    <a:lstStyle/>
                    <a:p>
                      <a:pPr algn="ctr" fontAlgn="b"/>
                      <a:r>
                        <a:rPr lang="lt-LT" sz="2000" b="0" i="0" u="none" strike="noStrike" dirty="0">
                          <a:effectLst/>
                          <a:latin typeface="Times New Roman" panose="02020603050405020304" pitchFamily="18" charset="0"/>
                          <a:cs typeface="Times New Roman" panose="02020603050405020304" pitchFamily="18" charset="0"/>
                        </a:rPr>
                        <a:t>15 proc.</a:t>
                      </a:r>
                    </a:p>
                  </a:txBody>
                  <a:tcPr marL="9525" marR="9525" marT="9525" marB="0" anchor="b"/>
                </a:tc>
                <a:extLst>
                  <a:ext uri="{0D108BD9-81ED-4DB2-BD59-A6C34878D82A}">
                    <a16:rowId xmlns:a16="http://schemas.microsoft.com/office/drawing/2014/main" val="1754782094"/>
                  </a:ext>
                </a:extLst>
              </a:tr>
            </a:tbl>
          </a:graphicData>
        </a:graphic>
      </p:graphicFrame>
    </p:spTree>
    <p:extLst>
      <p:ext uri="{BB962C8B-B14F-4D97-AF65-F5344CB8AC3E}">
        <p14:creationId xmlns:p14="http://schemas.microsoft.com/office/powerpoint/2010/main" val="3452363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369760" cy="792088"/>
          </a:xfrm>
        </p:spPr>
        <p:txBody>
          <a:bodyPr>
            <a:noAutofit/>
          </a:bodyPr>
          <a:lstStyle/>
          <a:p>
            <a:r>
              <a:rPr lang="lt-LT" sz="2400" b="1" dirty="0">
                <a:latin typeface="Times New Roman" panose="02020603050405020304" pitchFamily="18" charset="0"/>
                <a:cs typeface="Times New Roman" panose="02020603050405020304" pitchFamily="18" charset="0"/>
              </a:rPr>
              <a:t>Finansavimo sumų apskaita pagal dvišalę JVS</a:t>
            </a:r>
            <a:endParaRPr lang="lt-LT" sz="2400" dirty="0"/>
          </a:p>
        </p:txBody>
      </p:sp>
      <p:sp>
        <p:nvSpPr>
          <p:cNvPr id="3" name="Subtitle 2"/>
          <p:cNvSpPr>
            <a:spLocks noGrp="1"/>
          </p:cNvSpPr>
          <p:nvPr>
            <p:ph type="subTitle" idx="1"/>
          </p:nvPr>
        </p:nvSpPr>
        <p:spPr>
          <a:xfrm>
            <a:off x="971600" y="1556792"/>
            <a:ext cx="7491680" cy="3289528"/>
          </a:xfrm>
        </p:spPr>
        <p:txBody>
          <a:bodyPr/>
          <a:lstStyle/>
          <a:p>
            <a:r>
              <a:rPr lang="lt-LT" dirty="0"/>
              <a:t>P</a:t>
            </a:r>
            <a:r>
              <a:rPr lang="lt-LT" sz="2400" dirty="0">
                <a:latin typeface="Times New Roman" panose="02020603050405020304" pitchFamily="18" charset="0"/>
                <a:cs typeface="Times New Roman" panose="02020603050405020304" pitchFamily="18" charset="0"/>
              </a:rPr>
              <a:t>rojekto finansavimo sumos pagal paskirtį yra grupuojamos:</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Finansavimo sumas, gavus nemokamai nepiniginį turtą (atsargas);</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Finansavimo sumas kitoms išlaidoms (5 proc. nuo išdalintų maisto produktų).</a:t>
            </a:r>
          </a:p>
        </p:txBody>
      </p:sp>
    </p:spTree>
    <p:extLst>
      <p:ext uri="{BB962C8B-B14F-4D97-AF65-F5344CB8AC3E}">
        <p14:creationId xmlns:p14="http://schemas.microsoft.com/office/powerpoint/2010/main" val="10401136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339280" cy="792088"/>
          </a:xfrm>
        </p:spPr>
        <p:txBody>
          <a:bodyPr>
            <a:normAutofit/>
          </a:bodyPr>
          <a:lstStyle/>
          <a:p>
            <a:r>
              <a:rPr lang="lt-LT" sz="2800" b="1" dirty="0">
                <a:latin typeface="Times New Roman" panose="02020603050405020304" pitchFamily="18" charset="0"/>
                <a:cs typeface="Times New Roman" panose="02020603050405020304" pitchFamily="18" charset="0"/>
              </a:rPr>
              <a:t>Finansavimo sumų apskaita pagal trišalę JVS</a:t>
            </a:r>
            <a:endParaRPr lang="lt-LT" sz="2800" dirty="0"/>
          </a:p>
        </p:txBody>
      </p:sp>
      <p:sp>
        <p:nvSpPr>
          <p:cNvPr id="3" name="Subtitle 2"/>
          <p:cNvSpPr>
            <a:spLocks noGrp="1"/>
          </p:cNvSpPr>
          <p:nvPr>
            <p:ph type="subTitle" idx="1"/>
          </p:nvPr>
        </p:nvSpPr>
        <p:spPr>
          <a:xfrm>
            <a:off x="971600" y="1556792"/>
            <a:ext cx="7200800" cy="4498568"/>
          </a:xfrm>
        </p:spPr>
        <p:txBody>
          <a:bodyPr>
            <a:normAutofit fontScale="62500" lnSpcReduction="20000"/>
          </a:bodyPr>
          <a:lstStyle/>
          <a:p>
            <a:r>
              <a:rPr lang="lt-LT" sz="3500" dirty="0">
                <a:solidFill>
                  <a:schemeClr val="tx1"/>
                </a:solidFill>
                <a:latin typeface="Times New Roman" panose="02020603050405020304" pitchFamily="18" charset="0"/>
                <a:cs typeface="Times New Roman" panose="02020603050405020304" pitchFamily="18" charset="0"/>
              </a:rPr>
              <a:t>20-as VSAFAS „Finansavimo sumos“</a:t>
            </a:r>
          </a:p>
          <a:p>
            <a:pPr algn="just"/>
            <a:r>
              <a:rPr lang="lt-LT" sz="3500" dirty="0">
                <a:solidFill>
                  <a:schemeClr val="tx1"/>
                </a:solidFill>
                <a:latin typeface="Times New Roman" panose="02020603050405020304" pitchFamily="18" charset="0"/>
                <a:cs typeface="Times New Roman" panose="02020603050405020304" pitchFamily="18" charset="0"/>
              </a:rPr>
              <a:t>„21</a:t>
            </a:r>
            <a:r>
              <a:rPr lang="lt-LT" sz="3500" baseline="30000" dirty="0">
                <a:solidFill>
                  <a:schemeClr val="tx1"/>
                </a:solidFill>
                <a:latin typeface="Times New Roman" panose="02020603050405020304" pitchFamily="18" charset="0"/>
                <a:cs typeface="Times New Roman" panose="02020603050405020304" pitchFamily="18" charset="0"/>
              </a:rPr>
              <a:t>1</a:t>
            </a:r>
            <a:r>
              <a:rPr lang="lt-LT" sz="3500" dirty="0">
                <a:solidFill>
                  <a:schemeClr val="tx1"/>
                </a:solidFill>
                <a:latin typeface="Times New Roman" panose="02020603050405020304" pitchFamily="18" charset="0"/>
                <a:cs typeface="Times New Roman" panose="02020603050405020304" pitchFamily="18" charset="0"/>
              </a:rPr>
              <a:t>. Viešojo sektoriaus subjektai, perduodantys finansavimo sumas ne viešojo sektoriaus subjektui, apskaitoje registruoja perduotas finansavimo sumas šiais atvejais:</a:t>
            </a:r>
            <a:endParaRPr lang="en-US" sz="3500" dirty="0">
              <a:solidFill>
                <a:schemeClr val="tx1"/>
              </a:solidFill>
              <a:latin typeface="Times New Roman" panose="02020603050405020304" pitchFamily="18" charset="0"/>
              <a:cs typeface="Times New Roman" panose="02020603050405020304" pitchFamily="18" charset="0"/>
            </a:endParaRPr>
          </a:p>
          <a:p>
            <a:pPr algn="just"/>
            <a:r>
              <a:rPr lang="lt-LT" sz="3500" dirty="0">
                <a:solidFill>
                  <a:schemeClr val="tx1"/>
                </a:solidFill>
                <a:latin typeface="Times New Roman" panose="02020603050405020304" pitchFamily="18" charset="0"/>
                <a:cs typeface="Times New Roman" panose="02020603050405020304" pitchFamily="18" charset="0"/>
              </a:rPr>
              <a:t>21</a:t>
            </a:r>
            <a:r>
              <a:rPr lang="lt-LT" sz="3500" baseline="30000" dirty="0">
                <a:solidFill>
                  <a:schemeClr val="tx1"/>
                </a:solidFill>
                <a:latin typeface="Times New Roman" panose="02020603050405020304" pitchFamily="18" charset="0"/>
                <a:cs typeface="Times New Roman" panose="02020603050405020304" pitchFamily="18" charset="0"/>
              </a:rPr>
              <a:t>1</a:t>
            </a:r>
            <a:r>
              <a:rPr lang="lt-LT" sz="3500" dirty="0">
                <a:solidFill>
                  <a:schemeClr val="tx1"/>
                </a:solidFill>
                <a:latin typeface="Times New Roman" panose="02020603050405020304" pitchFamily="18" charset="0"/>
                <a:cs typeface="Times New Roman" panose="02020603050405020304" pitchFamily="18" charset="0"/>
              </a:rPr>
              <a:t>.2. kai finansavimo sumos perduodamos per tarpininką, t. y. kai viešojo sektoriaus subjektai perduoda savo turtą, įgytą iš gautų arba gautinų finansavimo sumų, ne viešojo sektoriaus subjektams, kurie finansuoja viešojo sektoriaus subjektus.“</a:t>
            </a:r>
            <a:endParaRPr lang="en-US" sz="3500" dirty="0">
              <a:solidFill>
                <a:schemeClr val="tx1"/>
              </a:solidFill>
              <a:latin typeface="Times New Roman" panose="02020603050405020304" pitchFamily="18" charset="0"/>
              <a:cs typeface="Times New Roman" panose="02020603050405020304" pitchFamily="18" charset="0"/>
            </a:endParaRPr>
          </a:p>
          <a:p>
            <a:pPr algn="just"/>
            <a:endParaRPr lang="lt-LT" sz="3500" dirty="0">
              <a:solidFill>
                <a:schemeClr val="tx1"/>
              </a:solidFill>
              <a:latin typeface="Times New Roman" panose="02020603050405020304" pitchFamily="18" charset="0"/>
              <a:cs typeface="Times New Roman" panose="02020603050405020304" pitchFamily="18" charset="0"/>
            </a:endParaRPr>
          </a:p>
          <a:p>
            <a:pPr algn="just"/>
            <a:r>
              <a:rPr lang="lt-LT" sz="3500" dirty="0">
                <a:solidFill>
                  <a:schemeClr val="tx1"/>
                </a:solidFill>
                <a:latin typeface="Times New Roman" panose="02020603050405020304" pitchFamily="18" charset="0"/>
                <a:cs typeface="Times New Roman" panose="02020603050405020304" pitchFamily="18" charset="0"/>
              </a:rPr>
              <a:t>Viešojo sektoriaus subjektai, gaunantys finansavimo sumas arba turtą iš kito viešojo sektoriaus subjekto per tarpininką, apskaitoje registruoja turtą ir gautas finansavimo sumas pagal pirminį finansavimo sumų šaltinį, kurį nurodo tarpininkas arba finansavimo sumų davėjas. </a:t>
            </a:r>
            <a:endParaRPr lang="en-US" sz="3500" dirty="0">
              <a:solidFill>
                <a:schemeClr val="tx1"/>
              </a:solidFill>
              <a:latin typeface="Times New Roman" panose="02020603050405020304" pitchFamily="18" charset="0"/>
              <a:cs typeface="Times New Roman" panose="02020603050405020304" pitchFamily="18" charset="0"/>
            </a:endParaRPr>
          </a:p>
          <a:p>
            <a:endParaRPr lang="lt-LT" dirty="0"/>
          </a:p>
        </p:txBody>
      </p:sp>
    </p:spTree>
    <p:extLst>
      <p:ext uri="{BB962C8B-B14F-4D97-AF65-F5344CB8AC3E}">
        <p14:creationId xmlns:p14="http://schemas.microsoft.com/office/powerpoint/2010/main" val="2437273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619720"/>
          </a:xfrm>
        </p:spPr>
        <p:txBody>
          <a:bodyPr>
            <a:normAutofit/>
          </a:bodyPr>
          <a:lstStyle/>
          <a:p>
            <a:r>
              <a:rPr lang="lt-LT" sz="2800" b="1" dirty="0">
                <a:latin typeface="Times New Roman" panose="02020603050405020304" pitchFamily="18" charset="0"/>
                <a:cs typeface="Times New Roman" panose="02020603050405020304" pitchFamily="18" charset="0"/>
              </a:rPr>
              <a:t>Finansavimo sumų apskaita pagal trišalę JVS</a:t>
            </a:r>
            <a:endParaRPr lang="lt-LT" sz="2800" dirty="0"/>
          </a:p>
        </p:txBody>
      </p:sp>
      <p:sp>
        <p:nvSpPr>
          <p:cNvPr id="3" name="Subtitle 2"/>
          <p:cNvSpPr>
            <a:spLocks noGrp="1"/>
          </p:cNvSpPr>
          <p:nvPr>
            <p:ph type="subTitle" idx="1"/>
          </p:nvPr>
        </p:nvSpPr>
        <p:spPr>
          <a:xfrm>
            <a:off x="508000" y="1168400"/>
            <a:ext cx="8158480" cy="4805680"/>
          </a:xfrm>
        </p:spPr>
        <p:txBody>
          <a:bodyPr>
            <a:noAutofit/>
          </a:bodyPr>
          <a:lstStyle/>
          <a:p>
            <a:pPr algn="just"/>
            <a:r>
              <a:rPr lang="lt-LT" sz="2400" dirty="0">
                <a:latin typeface="Times New Roman" panose="02020603050405020304" pitchFamily="18" charset="0"/>
                <a:cs typeface="Times New Roman" panose="02020603050405020304" pitchFamily="18" charset="0"/>
              </a:rPr>
              <a:t>Pagal sudarytas trišales jungtinės veiklos sutartis, NVO yra atsakingos už atsargų sandėliavimą, saugojimą bei paskirstymą savivaldybės nurodytiems paramos gavėjams. Savivaldybės nuosavybės į atsargas neperima, tik gauna su jomis susijusią naudą, kuri nukreipiama jos gyventojams. </a:t>
            </a:r>
          </a:p>
          <a:p>
            <a:pPr algn="just"/>
            <a:r>
              <a:rPr lang="lt-LT" sz="2400" dirty="0">
                <a:latin typeface="Times New Roman" panose="02020603050405020304" pitchFamily="18" charset="0"/>
                <a:cs typeface="Times New Roman" panose="02020603050405020304" pitchFamily="18" charset="0"/>
              </a:rPr>
              <a:t>Savivaldybės apskaitoje registruojamos ateinančių laikotarpių sąnaudos (kaip turtas), kurios iš karto nurašomos į sąnaudas. Savivaldybė gavusi iš ESFA informaciją, apie savivaldybės gyventojams išdalintų maisto produktų vertę (sumą) ir finansavimo šaltinius, savo apskaitoje registruoja socialinių išmokų sąnaudas ir panaudotas finansavimo sumas.</a:t>
            </a:r>
          </a:p>
        </p:txBody>
      </p:sp>
    </p:spTree>
    <p:extLst>
      <p:ext uri="{BB962C8B-B14F-4D97-AF65-F5344CB8AC3E}">
        <p14:creationId xmlns:p14="http://schemas.microsoft.com/office/powerpoint/2010/main" val="29731447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680680"/>
          </a:xfrm>
        </p:spPr>
        <p:txBody>
          <a:bodyPr>
            <a:normAutofit/>
          </a:bodyPr>
          <a:lstStyle/>
          <a:p>
            <a:r>
              <a:rPr lang="lt-LT" sz="2800" b="1" dirty="0">
                <a:latin typeface="Times New Roman" panose="02020603050405020304" pitchFamily="18" charset="0"/>
                <a:cs typeface="Times New Roman" panose="02020603050405020304" pitchFamily="18" charset="0"/>
              </a:rPr>
              <a:t>Finansavimo sumų apskaita pagal trišalę JVS</a:t>
            </a:r>
            <a:endParaRPr lang="lt-LT" sz="2800" dirty="0"/>
          </a:p>
        </p:txBody>
      </p:sp>
      <p:sp>
        <p:nvSpPr>
          <p:cNvPr id="3" name="Subtitle 2"/>
          <p:cNvSpPr>
            <a:spLocks noGrp="1"/>
          </p:cNvSpPr>
          <p:nvPr>
            <p:ph type="subTitle" idx="1"/>
          </p:nvPr>
        </p:nvSpPr>
        <p:spPr>
          <a:xfrm>
            <a:off x="971600" y="1556792"/>
            <a:ext cx="7200800" cy="4142968"/>
          </a:xfrm>
        </p:spPr>
        <p:txBody>
          <a:bodyPr>
            <a:normAutofit/>
          </a:bodyPr>
          <a:lstStyle/>
          <a:p>
            <a:r>
              <a:rPr lang="lt-LT" dirty="0">
                <a:latin typeface="Times New Roman" panose="02020603050405020304" pitchFamily="18" charset="0"/>
                <a:cs typeface="Times New Roman" panose="02020603050405020304" pitchFamily="18" charset="0"/>
              </a:rPr>
              <a:t>ESFA perduodamos informacijos pavyzdys</a:t>
            </a:r>
          </a:p>
          <a:p>
            <a:endParaRPr lang="lt-LT" dirty="0">
              <a:latin typeface="Times New Roman" panose="02020603050405020304" pitchFamily="18" charset="0"/>
              <a:cs typeface="Times New Roman" panose="02020603050405020304" pitchFamily="18" charset="0"/>
            </a:endParaRPr>
          </a:p>
          <a:p>
            <a:pPr algn="just"/>
            <a:r>
              <a:rPr lang="lt-LT" dirty="0">
                <a:latin typeface="Times New Roman" panose="02020603050405020304" pitchFamily="18" charset="0"/>
                <a:cs typeface="Times New Roman" panose="02020603050405020304" pitchFamily="18" charset="0"/>
              </a:rPr>
              <a:t>Informacija apie savivaldybės gyventojams išdalintų produktų vertę (sumą), perduodamą iš ESF agentūros balanso ateinančių laikotarpių sąnaudų sąskaitos.</a:t>
            </a:r>
          </a:p>
          <a:p>
            <a:endParaRPr lang="lt-LT" dirty="0">
              <a:latin typeface="Times New Roman" panose="02020603050405020304" pitchFamily="18" charset="0"/>
              <a:cs typeface="Times New Roman" panose="02020603050405020304" pitchFamily="18" charset="0"/>
            </a:endParaRPr>
          </a:p>
          <a:p>
            <a:endParaRPr lang="lt-LT" dirty="0">
              <a:latin typeface="Times New Roman" panose="02020603050405020304" pitchFamily="18"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351718799"/>
              </p:ext>
            </p:extLst>
          </p:nvPr>
        </p:nvGraphicFramePr>
        <p:xfrm>
          <a:off x="1137920" y="3728720"/>
          <a:ext cx="7034480" cy="1270000"/>
        </p:xfrm>
        <a:graphic>
          <a:graphicData uri="http://schemas.openxmlformats.org/drawingml/2006/table">
            <a:tbl>
              <a:tblPr>
                <a:tableStyleId>{5C22544A-7EE6-4342-B048-85BDC9FD1C3A}</a:tableStyleId>
              </a:tblPr>
              <a:tblGrid>
                <a:gridCol w="5691818">
                  <a:extLst>
                    <a:ext uri="{9D8B030D-6E8A-4147-A177-3AD203B41FA5}">
                      <a16:colId xmlns:a16="http://schemas.microsoft.com/office/drawing/2014/main" val="407239598"/>
                    </a:ext>
                  </a:extLst>
                </a:gridCol>
                <a:gridCol w="1342662">
                  <a:extLst>
                    <a:ext uri="{9D8B030D-6E8A-4147-A177-3AD203B41FA5}">
                      <a16:colId xmlns:a16="http://schemas.microsoft.com/office/drawing/2014/main" val="1262468214"/>
                    </a:ext>
                  </a:extLst>
                </a:gridCol>
              </a:tblGrid>
              <a:tr h="635000">
                <a:tc>
                  <a:txBody>
                    <a:bodyPr/>
                    <a:lstStyle/>
                    <a:p>
                      <a:pPr algn="l" fontAlgn="b"/>
                      <a:r>
                        <a:rPr lang="lt-LT" sz="2000" b="0" i="0" u="none" strike="noStrike" dirty="0">
                          <a:effectLst/>
                          <a:latin typeface="Times New Roman" panose="02020603050405020304" pitchFamily="18" charset="0"/>
                          <a:cs typeface="Times New Roman" panose="02020603050405020304" pitchFamily="18" charset="0"/>
                        </a:rPr>
                        <a:t>Balanso straipsnis</a:t>
                      </a:r>
                      <a:endParaRPr lang="lt-LT"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lt-LT" sz="2000" b="0" i="0" u="none" strike="noStrike">
                          <a:effectLst/>
                          <a:latin typeface="Times New Roman" panose="02020603050405020304" pitchFamily="18" charset="0"/>
                          <a:cs typeface="Times New Roman" panose="02020603050405020304" pitchFamily="18" charset="0"/>
                        </a:rPr>
                        <a:t>Suma, Eur</a:t>
                      </a:r>
                      <a:endParaRPr lang="lt-LT" sz="20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741955949"/>
                  </a:ext>
                </a:extLst>
              </a:tr>
              <a:tr h="635000">
                <a:tc>
                  <a:txBody>
                    <a:bodyPr/>
                    <a:lstStyle/>
                    <a:p>
                      <a:pPr algn="l" fontAlgn="b"/>
                      <a:r>
                        <a:rPr lang="lt-LT" sz="2000" b="0" i="0" u="none" strike="noStrike" dirty="0">
                          <a:effectLst/>
                          <a:latin typeface="Times New Roman" panose="02020603050405020304" pitchFamily="18" charset="0"/>
                          <a:cs typeface="Times New Roman" panose="02020603050405020304" pitchFamily="18" charset="0"/>
                        </a:rPr>
                        <a:t>Ateinančių laikotarpių sąnaudos (išdalinti maisto produktai savivaldybės gyventojams, 212 sąsk.)</a:t>
                      </a:r>
                      <a:endParaRPr lang="lt-LT"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lt-LT" sz="2000" b="0" i="0" u="none" strike="noStrike" dirty="0">
                          <a:effectLst/>
                          <a:latin typeface="Times New Roman" panose="02020603050405020304" pitchFamily="18" charset="0"/>
                          <a:cs typeface="Times New Roman" panose="02020603050405020304" pitchFamily="18" charset="0"/>
                        </a:rPr>
                        <a:t>8 344,93</a:t>
                      </a:r>
                      <a:endParaRPr lang="lt-LT"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984232379"/>
                  </a:ext>
                </a:extLst>
              </a:tr>
            </a:tbl>
          </a:graphicData>
        </a:graphic>
      </p:graphicFrame>
    </p:spTree>
    <p:extLst>
      <p:ext uri="{BB962C8B-B14F-4D97-AF65-F5344CB8AC3E}">
        <p14:creationId xmlns:p14="http://schemas.microsoft.com/office/powerpoint/2010/main" val="2847792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lt-LT" sz="2800" b="1" dirty="0">
                <a:latin typeface="Times New Roman" panose="02020603050405020304" pitchFamily="18" charset="0"/>
                <a:cs typeface="Times New Roman" panose="02020603050405020304" pitchFamily="18" charset="0"/>
              </a:rPr>
              <a:t>Finansavimo sumų apskaita pagal trišalę JVS</a:t>
            </a:r>
            <a:endParaRPr lang="lt-LT" sz="2800" dirty="0"/>
          </a:p>
        </p:txBody>
      </p:sp>
      <p:sp>
        <p:nvSpPr>
          <p:cNvPr id="3" name="Subtitle 2"/>
          <p:cNvSpPr>
            <a:spLocks noGrp="1"/>
          </p:cNvSpPr>
          <p:nvPr>
            <p:ph type="subTitle" idx="1"/>
          </p:nvPr>
        </p:nvSpPr>
        <p:spPr>
          <a:xfrm>
            <a:off x="971600" y="1556792"/>
            <a:ext cx="7200800" cy="4224248"/>
          </a:xfrm>
        </p:spPr>
        <p:txBody>
          <a:bodyPr/>
          <a:lstStyle/>
          <a:p>
            <a:r>
              <a:rPr lang="lt-LT" dirty="0">
                <a:latin typeface="Times New Roman" panose="02020603050405020304" pitchFamily="18" charset="0"/>
                <a:cs typeface="Times New Roman" panose="02020603050405020304" pitchFamily="18" charset="0"/>
              </a:rPr>
              <a:t>Informacija apie perduodamas finansavimo sumas (atsargoms) pagal finansavimo šaltinius</a:t>
            </a:r>
          </a:p>
        </p:txBody>
      </p:sp>
      <p:graphicFrame>
        <p:nvGraphicFramePr>
          <p:cNvPr id="4" name="Table 3"/>
          <p:cNvGraphicFramePr>
            <a:graphicFrameLocks noGrp="1"/>
          </p:cNvGraphicFramePr>
          <p:nvPr>
            <p:extLst>
              <p:ext uri="{D42A27DB-BD31-4B8C-83A1-F6EECF244321}">
                <p14:modId xmlns:p14="http://schemas.microsoft.com/office/powerpoint/2010/main" val="3091319512"/>
              </p:ext>
            </p:extLst>
          </p:nvPr>
        </p:nvGraphicFramePr>
        <p:xfrm>
          <a:off x="538480" y="2611120"/>
          <a:ext cx="8138160" cy="2540511"/>
        </p:xfrm>
        <a:graphic>
          <a:graphicData uri="http://schemas.openxmlformats.org/drawingml/2006/table">
            <a:tbl>
              <a:tblPr>
                <a:tableStyleId>{5C22544A-7EE6-4342-B048-85BDC9FD1C3A}</a:tableStyleId>
              </a:tblPr>
              <a:tblGrid>
                <a:gridCol w="3635043">
                  <a:extLst>
                    <a:ext uri="{9D8B030D-6E8A-4147-A177-3AD203B41FA5}">
                      <a16:colId xmlns:a16="http://schemas.microsoft.com/office/drawing/2014/main" val="2038408032"/>
                    </a:ext>
                  </a:extLst>
                </a:gridCol>
                <a:gridCol w="1261036">
                  <a:extLst>
                    <a:ext uri="{9D8B030D-6E8A-4147-A177-3AD203B41FA5}">
                      <a16:colId xmlns:a16="http://schemas.microsoft.com/office/drawing/2014/main" val="2222763648"/>
                    </a:ext>
                  </a:extLst>
                </a:gridCol>
                <a:gridCol w="990522">
                  <a:extLst>
                    <a:ext uri="{9D8B030D-6E8A-4147-A177-3AD203B41FA5}">
                      <a16:colId xmlns:a16="http://schemas.microsoft.com/office/drawing/2014/main" val="3922436607"/>
                    </a:ext>
                  </a:extLst>
                </a:gridCol>
                <a:gridCol w="1262755">
                  <a:extLst>
                    <a:ext uri="{9D8B030D-6E8A-4147-A177-3AD203B41FA5}">
                      <a16:colId xmlns:a16="http://schemas.microsoft.com/office/drawing/2014/main" val="3805715826"/>
                    </a:ext>
                  </a:extLst>
                </a:gridCol>
                <a:gridCol w="988804">
                  <a:extLst>
                    <a:ext uri="{9D8B030D-6E8A-4147-A177-3AD203B41FA5}">
                      <a16:colId xmlns:a16="http://schemas.microsoft.com/office/drawing/2014/main" val="2901639081"/>
                    </a:ext>
                  </a:extLst>
                </a:gridCol>
              </a:tblGrid>
              <a:tr h="635872">
                <a:tc>
                  <a:txBody>
                    <a:bodyPr/>
                    <a:lstStyle/>
                    <a:p>
                      <a:pPr algn="l" fontAlgn="b"/>
                      <a:r>
                        <a:rPr lang="lt-LT" sz="1600" b="0" i="0" u="none" strike="noStrike" dirty="0">
                          <a:effectLst/>
                          <a:latin typeface="Times New Roman" panose="02020603050405020304" pitchFamily="18" charset="0"/>
                          <a:cs typeface="Times New Roman" panose="02020603050405020304" pitchFamily="18" charset="0"/>
                        </a:rPr>
                        <a:t>Finansavimo šaltinis</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lt-LT" sz="1600" b="0" i="0" u="none" strike="noStrike">
                          <a:effectLst/>
                          <a:latin typeface="Times New Roman" panose="02020603050405020304" pitchFamily="18" charset="0"/>
                          <a:cs typeface="Times New Roman" panose="02020603050405020304" pitchFamily="18" charset="0"/>
                        </a:rPr>
                        <a:t>Finansavimo šaltinio kodas</a:t>
                      </a:r>
                      <a:endParaRPr lang="lt-LT"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lt-LT" sz="1600" b="0" i="0" u="none" strike="noStrike">
                          <a:effectLst/>
                          <a:latin typeface="Times New Roman" panose="02020603050405020304" pitchFamily="18" charset="0"/>
                          <a:cs typeface="Times New Roman" panose="02020603050405020304" pitchFamily="18" charset="0"/>
                        </a:rPr>
                        <a:t>Valstybės funkcija</a:t>
                      </a:r>
                      <a:endParaRPr lang="lt-LT"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lt-LT" sz="1600" b="0" i="0" u="none" strike="noStrike">
                          <a:effectLst/>
                          <a:latin typeface="Times New Roman" panose="02020603050405020304" pitchFamily="18" charset="0"/>
                          <a:cs typeface="Times New Roman" panose="02020603050405020304" pitchFamily="18" charset="0"/>
                        </a:rPr>
                        <a:t>Ekonominės klasifikacijos straipsnis</a:t>
                      </a:r>
                      <a:endParaRPr lang="lt-LT"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lt-LT" sz="1600" b="0" i="0" u="none" strike="noStrike" dirty="0">
                          <a:effectLst/>
                          <a:latin typeface="Times New Roman" panose="02020603050405020304" pitchFamily="18" charset="0"/>
                          <a:cs typeface="Times New Roman" panose="02020603050405020304" pitchFamily="18" charset="0"/>
                        </a:rPr>
                        <a:t>Suma, </a:t>
                      </a:r>
                      <a:r>
                        <a:rPr lang="lt-LT" sz="1600" b="0" i="0" u="none" strike="noStrike" dirty="0" err="1">
                          <a:effectLst/>
                          <a:latin typeface="Times New Roman" panose="02020603050405020304" pitchFamily="18" charset="0"/>
                          <a:cs typeface="Times New Roman" panose="02020603050405020304" pitchFamily="18" charset="0"/>
                        </a:rPr>
                        <a:t>Eur</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117450079"/>
                  </a:ext>
                </a:extLst>
              </a:tr>
              <a:tr h="662377">
                <a:tc>
                  <a:txBody>
                    <a:bodyPr/>
                    <a:lstStyle/>
                    <a:p>
                      <a:pPr algn="l" fontAlgn="b"/>
                      <a:r>
                        <a:rPr lang="lt-LT" sz="1600" b="0" i="0" u="none" strike="noStrike" dirty="0">
                          <a:effectLst/>
                          <a:latin typeface="Times New Roman" panose="02020603050405020304" pitchFamily="18" charset="0"/>
                          <a:cs typeface="Times New Roman" panose="02020603050405020304" pitchFamily="18" charset="0"/>
                        </a:rPr>
                        <a:t>Europos pagalbos labiausiai skurstantiems asmenims fondo lėšos (ES lėšos 85 proc.)</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lt-LT" sz="1600" b="0" i="0" u="none" strike="noStrike" dirty="0">
                          <a:effectLst/>
                          <a:latin typeface="Times New Roman" panose="02020603050405020304" pitchFamily="18" charset="0"/>
                          <a:cs typeface="Times New Roman" panose="02020603050405020304" pitchFamily="18" charset="0"/>
                        </a:rPr>
                        <a:t>1.3.3.1.37</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lt-LT" sz="1600" b="0" i="0" u="none" strike="noStrike">
                          <a:effectLst/>
                          <a:latin typeface="Times New Roman" panose="02020603050405020304" pitchFamily="18" charset="0"/>
                          <a:cs typeface="Times New Roman" panose="02020603050405020304" pitchFamily="18" charset="0"/>
                        </a:rPr>
                        <a:t>10.07.01.01</a:t>
                      </a:r>
                      <a:endParaRPr lang="lt-LT"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lt-LT" sz="1600" b="0" i="0" u="none" strike="noStrike" dirty="0">
                          <a:effectLst/>
                          <a:latin typeface="Times New Roman" panose="02020603050405020304" pitchFamily="18" charset="0"/>
                          <a:cs typeface="Times New Roman" panose="02020603050405020304" pitchFamily="18" charset="0"/>
                        </a:rPr>
                        <a:t>2.9.2.1.1.02</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lt-LT" sz="1600" b="0" i="0" u="none" strike="noStrike">
                          <a:effectLst/>
                          <a:latin typeface="Times New Roman" panose="02020603050405020304" pitchFamily="18" charset="0"/>
                          <a:cs typeface="Times New Roman" panose="02020603050405020304" pitchFamily="18" charset="0"/>
                        </a:rPr>
                        <a:t>7093,19</a:t>
                      </a:r>
                      <a:endParaRPr lang="lt-LT"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801276236"/>
                  </a:ext>
                </a:extLst>
              </a:tr>
              <a:tr h="883169">
                <a:tc>
                  <a:txBody>
                    <a:bodyPr/>
                    <a:lstStyle/>
                    <a:p>
                      <a:pPr algn="l" fontAlgn="b"/>
                      <a:r>
                        <a:rPr lang="lt-LT" sz="1600" b="0" i="0" u="none" strike="noStrike" dirty="0">
                          <a:effectLst/>
                          <a:latin typeface="Times New Roman" panose="02020603050405020304" pitchFamily="18" charset="0"/>
                          <a:cs typeface="Times New Roman" panose="02020603050405020304" pitchFamily="18" charset="0"/>
                        </a:rPr>
                        <a:t>Europos pagalbos labiausiai skurstantiems asmenims fondo bendrojo finansavimo lėšos (VB lėšos 15 proc.)</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lt-LT" sz="1600" b="0" i="0" u="none" strike="noStrike" dirty="0">
                          <a:effectLst/>
                          <a:latin typeface="Times New Roman" panose="02020603050405020304" pitchFamily="18" charset="0"/>
                          <a:cs typeface="Times New Roman" panose="02020603050405020304" pitchFamily="18" charset="0"/>
                        </a:rPr>
                        <a:t>1.2.3.1.37</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lt-LT" sz="1600" b="0" i="0" u="none" strike="noStrike" dirty="0">
                          <a:effectLst/>
                          <a:latin typeface="Times New Roman" panose="02020603050405020304" pitchFamily="18" charset="0"/>
                          <a:cs typeface="Times New Roman" panose="02020603050405020304" pitchFamily="18" charset="0"/>
                        </a:rPr>
                        <a:t>10.07.01.01</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lt-LT" sz="1600" b="0" i="0" u="none" strike="noStrike" dirty="0">
                          <a:effectLst/>
                          <a:latin typeface="Times New Roman" panose="02020603050405020304" pitchFamily="18" charset="0"/>
                          <a:cs typeface="Times New Roman" panose="02020603050405020304" pitchFamily="18" charset="0"/>
                        </a:rPr>
                        <a:t>2.9.2.1.1.02</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lt-LT" sz="1600" b="0" i="0" u="none" strike="noStrike" dirty="0">
                          <a:effectLst/>
                          <a:latin typeface="Times New Roman" panose="02020603050405020304" pitchFamily="18" charset="0"/>
                          <a:cs typeface="Times New Roman" panose="02020603050405020304" pitchFamily="18" charset="0"/>
                        </a:rPr>
                        <a:t>1 251,74</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159332173"/>
                  </a:ext>
                </a:extLst>
              </a:tr>
              <a:tr h="263445">
                <a:tc gridSpan="2">
                  <a:txBody>
                    <a:bodyPr/>
                    <a:lstStyle/>
                    <a:p>
                      <a:pPr algn="l" fontAlgn="b"/>
                      <a:r>
                        <a:rPr lang="lt-LT" sz="1600" b="0" i="0" u="none" strike="noStrike" dirty="0">
                          <a:effectLst/>
                          <a:latin typeface="Times New Roman" panose="02020603050405020304" pitchFamily="18" charset="0"/>
                          <a:cs typeface="Times New Roman" panose="02020603050405020304" pitchFamily="18" charset="0"/>
                        </a:rPr>
                        <a:t>Iš viso:</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hMerge="1">
                  <a:txBody>
                    <a:bodyPr/>
                    <a:lstStyle/>
                    <a:p>
                      <a:endParaRPr lang="lt-LT"/>
                    </a:p>
                  </a:txBody>
                  <a:tcPr/>
                </a:tc>
                <a:tc>
                  <a:txBody>
                    <a:bodyPr/>
                    <a:lstStyle/>
                    <a:p>
                      <a:pPr algn="ctr" fontAlgn="b"/>
                      <a:r>
                        <a:rPr lang="lt-LT" sz="1600" b="0" i="0" u="none" strike="noStrike">
                          <a:effectLst/>
                          <a:latin typeface="Times New Roman" panose="02020603050405020304" pitchFamily="18" charset="0"/>
                          <a:cs typeface="Times New Roman" panose="02020603050405020304" pitchFamily="18" charset="0"/>
                        </a:rPr>
                        <a:t> </a:t>
                      </a:r>
                      <a:endParaRPr lang="lt-LT"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lt-LT" sz="1600" b="0" i="0" u="none" strike="noStrike">
                          <a:effectLst/>
                          <a:latin typeface="Times New Roman" panose="02020603050405020304" pitchFamily="18" charset="0"/>
                          <a:cs typeface="Times New Roman" panose="02020603050405020304" pitchFamily="18" charset="0"/>
                        </a:rPr>
                        <a:t> </a:t>
                      </a:r>
                      <a:endParaRPr lang="lt-LT" sz="16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lt-LT" sz="1600" b="0" i="0" u="none" strike="noStrike" dirty="0">
                          <a:effectLst/>
                          <a:latin typeface="Times New Roman" panose="02020603050405020304" pitchFamily="18" charset="0"/>
                          <a:cs typeface="Times New Roman" panose="02020603050405020304" pitchFamily="18" charset="0"/>
                        </a:rPr>
                        <a:t>8344,93</a:t>
                      </a:r>
                      <a:endParaRPr lang="lt-LT"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782621721"/>
                  </a:ext>
                </a:extLst>
              </a:tr>
            </a:tbl>
          </a:graphicData>
        </a:graphic>
      </p:graphicFrame>
    </p:spTree>
    <p:extLst>
      <p:ext uri="{BB962C8B-B14F-4D97-AF65-F5344CB8AC3E}">
        <p14:creationId xmlns:p14="http://schemas.microsoft.com/office/powerpoint/2010/main" val="19838047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1015960"/>
          </a:xfrm>
        </p:spPr>
        <p:txBody>
          <a:bodyPr>
            <a:normAutofit fontScale="90000"/>
          </a:bodyPr>
          <a:lstStyle/>
          <a:p>
            <a:r>
              <a:rPr lang="lt-LT" sz="3600" b="1" dirty="0">
                <a:latin typeface="Times New Roman" panose="02020603050405020304" pitchFamily="18" charset="0"/>
                <a:cs typeface="Times New Roman" panose="02020603050405020304" pitchFamily="18" charset="0"/>
              </a:rPr>
              <a:t>Finansavimo sumų apskaita ataskaitinio laikotarpio pabaigoje</a:t>
            </a:r>
            <a:endParaRPr lang="lt-LT" dirty="0"/>
          </a:p>
        </p:txBody>
      </p:sp>
      <p:sp>
        <p:nvSpPr>
          <p:cNvPr id="3" name="Subtitle 2"/>
          <p:cNvSpPr>
            <a:spLocks noGrp="1"/>
          </p:cNvSpPr>
          <p:nvPr>
            <p:ph type="subTitle" idx="1"/>
          </p:nvPr>
        </p:nvSpPr>
        <p:spPr>
          <a:xfrm>
            <a:off x="971600" y="1737360"/>
            <a:ext cx="7440880" cy="4338320"/>
          </a:xfrm>
        </p:spPr>
        <p:txBody>
          <a:bodyPr>
            <a:normAutofit/>
          </a:bodyPr>
          <a:lstStyle/>
          <a:p>
            <a:pPr algn="just"/>
            <a:r>
              <a:rPr lang="lt-LT" sz="2400" dirty="0">
                <a:latin typeface="Times New Roman" panose="02020603050405020304" pitchFamily="18" charset="0"/>
                <a:cs typeface="Times New Roman" panose="02020603050405020304" pitchFamily="18" charset="0"/>
              </a:rPr>
              <a:t>Pagal 20-jo VSAFAS „Finansavimo sumos“ nuostatas, finansavimo sumos FS davėjo ir FS gavėjo apskaitoje turi būti tarpusavyje suderintos. Tuo tikslu, pasibaigus ataskaitiniam ketvirčiui, FS gavėjas turi parengti ir pateikti FS davėjui Finansavimo sumų pažymą. </a:t>
            </a:r>
          </a:p>
          <a:p>
            <a:pPr algn="just"/>
            <a:r>
              <a:rPr lang="lt-LT" sz="2400" dirty="0">
                <a:latin typeface="Times New Roman" panose="02020603050405020304" pitchFamily="18" charset="0"/>
                <a:cs typeface="Times New Roman" panose="02020603050405020304" pitchFamily="18" charset="0"/>
              </a:rPr>
              <a:t>Nesuderinus gautoje pažymoje rastų neatitikimų, pažymą pateikusio subjekto (FS gavėjo) apskaita turi būti taisoma pagal FS davėjo nurodymus. Pakoregavęs apskaitą, FS gavėjas turi pateikti naują pažymą. </a:t>
            </a:r>
          </a:p>
          <a:p>
            <a:endParaRPr lang="lt-LT" dirty="0"/>
          </a:p>
        </p:txBody>
      </p:sp>
    </p:spTree>
    <p:extLst>
      <p:ext uri="{BB962C8B-B14F-4D97-AF65-F5344CB8AC3E}">
        <p14:creationId xmlns:p14="http://schemas.microsoft.com/office/powerpoint/2010/main" val="3673589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lt-LT" sz="3200" b="1" dirty="0">
                <a:latin typeface="Times New Roman" panose="02020603050405020304" pitchFamily="18" charset="0"/>
                <a:cs typeface="Times New Roman" panose="02020603050405020304" pitchFamily="18" charset="0"/>
              </a:rPr>
              <a:t>TURINYS</a:t>
            </a:r>
          </a:p>
        </p:txBody>
      </p:sp>
      <p:sp>
        <p:nvSpPr>
          <p:cNvPr id="3" name="Subtitle 2"/>
          <p:cNvSpPr>
            <a:spLocks noGrp="1"/>
          </p:cNvSpPr>
          <p:nvPr>
            <p:ph type="subTitle" idx="1"/>
          </p:nvPr>
        </p:nvSpPr>
        <p:spPr>
          <a:xfrm>
            <a:off x="971600" y="1556792"/>
            <a:ext cx="7200800" cy="3990568"/>
          </a:xfrm>
        </p:spPr>
        <p:txBody>
          <a:bodyPr>
            <a:normAutofit/>
          </a:bodyPr>
          <a:lstStyle/>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Pagrindiniai norminiai aktai, reglamentuojantys apskaitos ir dokumentų tvarkymą</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Bendrieji reikalavimai apskaitai ir dokumentų tvarkymui</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Maisto produktų apskaita ir dokumentavimas</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Finansavimo sumų apskaita</a:t>
            </a:r>
          </a:p>
          <a:p>
            <a:endParaRPr lang="lt-LT" dirty="0"/>
          </a:p>
        </p:txBody>
      </p:sp>
    </p:spTree>
    <p:extLst>
      <p:ext uri="{BB962C8B-B14F-4D97-AF65-F5344CB8AC3E}">
        <p14:creationId xmlns:p14="http://schemas.microsoft.com/office/powerpoint/2010/main" val="6499698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640040"/>
          </a:xfrm>
        </p:spPr>
        <p:txBody>
          <a:bodyPr>
            <a:noAutofit/>
          </a:bodyPr>
          <a:lstStyle/>
          <a:p>
            <a:r>
              <a:rPr lang="lt-LT" sz="3200" b="1" dirty="0">
                <a:latin typeface="Times New Roman" panose="02020603050405020304" pitchFamily="18" charset="0"/>
                <a:cs typeface="Times New Roman" panose="02020603050405020304" pitchFamily="18" charset="0"/>
              </a:rPr>
              <a:t>Finansavimo sumų apskaita</a:t>
            </a:r>
            <a:endParaRPr lang="lt-LT" sz="3200" dirty="0"/>
          </a:p>
        </p:txBody>
      </p:sp>
      <p:sp>
        <p:nvSpPr>
          <p:cNvPr id="3" name="Subtitle 2"/>
          <p:cNvSpPr>
            <a:spLocks noGrp="1"/>
          </p:cNvSpPr>
          <p:nvPr>
            <p:ph type="subTitle" idx="1"/>
          </p:nvPr>
        </p:nvSpPr>
        <p:spPr>
          <a:xfrm>
            <a:off x="971600" y="1280160"/>
            <a:ext cx="7200800" cy="4942319"/>
          </a:xfrm>
        </p:spPr>
        <p:txBody>
          <a:bodyPr>
            <a:normAutofit/>
          </a:bodyPr>
          <a:lstStyle/>
          <a:p>
            <a:r>
              <a:rPr lang="lt-LT" sz="2400" dirty="0">
                <a:latin typeface="Times New Roman" panose="02020603050405020304" pitchFamily="18" charset="0"/>
                <a:cs typeface="Times New Roman" panose="02020603050405020304" pitchFamily="18" charset="0"/>
              </a:rPr>
              <a:t>Finansavimo sumų pažymos išrašas:</a:t>
            </a:r>
          </a:p>
        </p:txBody>
      </p:sp>
      <p:graphicFrame>
        <p:nvGraphicFramePr>
          <p:cNvPr id="4" name="Table 3"/>
          <p:cNvGraphicFramePr>
            <a:graphicFrameLocks noGrp="1"/>
          </p:cNvGraphicFramePr>
          <p:nvPr>
            <p:extLst>
              <p:ext uri="{D42A27DB-BD31-4B8C-83A1-F6EECF244321}">
                <p14:modId xmlns:p14="http://schemas.microsoft.com/office/powerpoint/2010/main" val="1911838970"/>
              </p:ext>
            </p:extLst>
          </p:nvPr>
        </p:nvGraphicFramePr>
        <p:xfrm>
          <a:off x="798880" y="1896632"/>
          <a:ext cx="7924800" cy="3446893"/>
        </p:xfrm>
        <a:graphic>
          <a:graphicData uri="http://schemas.openxmlformats.org/drawingml/2006/table">
            <a:tbl>
              <a:tblPr>
                <a:tableStyleId>{5C22544A-7EE6-4342-B048-85BDC9FD1C3A}</a:tableStyleId>
              </a:tblPr>
              <a:tblGrid>
                <a:gridCol w="460362">
                  <a:extLst>
                    <a:ext uri="{9D8B030D-6E8A-4147-A177-3AD203B41FA5}">
                      <a16:colId xmlns:a16="http://schemas.microsoft.com/office/drawing/2014/main" val="3549776153"/>
                    </a:ext>
                  </a:extLst>
                </a:gridCol>
                <a:gridCol w="1927238">
                  <a:extLst>
                    <a:ext uri="{9D8B030D-6E8A-4147-A177-3AD203B41FA5}">
                      <a16:colId xmlns:a16="http://schemas.microsoft.com/office/drawing/2014/main" val="1932759287"/>
                    </a:ext>
                  </a:extLst>
                </a:gridCol>
                <a:gridCol w="2292748">
                  <a:extLst>
                    <a:ext uri="{9D8B030D-6E8A-4147-A177-3AD203B41FA5}">
                      <a16:colId xmlns:a16="http://schemas.microsoft.com/office/drawing/2014/main" val="1681911736"/>
                    </a:ext>
                  </a:extLst>
                </a:gridCol>
                <a:gridCol w="1740772">
                  <a:extLst>
                    <a:ext uri="{9D8B030D-6E8A-4147-A177-3AD203B41FA5}">
                      <a16:colId xmlns:a16="http://schemas.microsoft.com/office/drawing/2014/main" val="2943640030"/>
                    </a:ext>
                  </a:extLst>
                </a:gridCol>
                <a:gridCol w="1503680">
                  <a:extLst>
                    <a:ext uri="{9D8B030D-6E8A-4147-A177-3AD203B41FA5}">
                      <a16:colId xmlns:a16="http://schemas.microsoft.com/office/drawing/2014/main" val="2320855579"/>
                    </a:ext>
                  </a:extLst>
                </a:gridCol>
              </a:tblGrid>
              <a:tr h="288276">
                <a:tc gridSpan="5">
                  <a:txBody>
                    <a:bodyPr/>
                    <a:lstStyle/>
                    <a:p>
                      <a:pPr algn="l" fontAlgn="b"/>
                      <a:r>
                        <a:rPr lang="lt-LT" sz="2000" b="0" i="0" u="none" strike="noStrike" dirty="0">
                          <a:effectLst/>
                          <a:latin typeface="Times New Roman" panose="02020603050405020304" pitchFamily="18" charset="0"/>
                          <a:cs typeface="Times New Roman" panose="02020603050405020304" pitchFamily="18" charset="0"/>
                        </a:rPr>
                        <a:t>3. Per ataskaitinį laikotarpį gautos finansavimo sumos:</a:t>
                      </a:r>
                    </a:p>
                  </a:txBody>
                  <a:tcPr marL="9525" marR="9525" marT="9525" marB="0" anchor="b"/>
                </a:tc>
                <a:tc hMerge="1">
                  <a:txBody>
                    <a:bodyPr/>
                    <a:lstStyle/>
                    <a:p>
                      <a:endParaRPr lang="lt-LT"/>
                    </a:p>
                  </a:txBody>
                  <a:tcPr/>
                </a:tc>
                <a:tc hMerge="1">
                  <a:txBody>
                    <a:bodyPr/>
                    <a:lstStyle/>
                    <a:p>
                      <a:endParaRPr lang="lt-LT"/>
                    </a:p>
                  </a:txBody>
                  <a:tcPr/>
                </a:tc>
                <a:tc hMerge="1">
                  <a:txBody>
                    <a:bodyPr/>
                    <a:lstStyle/>
                    <a:p>
                      <a:pPr algn="l" fontAlgn="b"/>
                      <a:endParaRPr lang="lt-LT" sz="2000" b="0" i="0" u="none" strike="noStrike" dirty="0">
                        <a:effectLst/>
                        <a:latin typeface="Times New Roman" panose="02020603050405020304" pitchFamily="18" charset="0"/>
                        <a:cs typeface="Times New Roman" panose="02020603050405020304" pitchFamily="18" charset="0"/>
                      </a:endParaRPr>
                    </a:p>
                  </a:txBody>
                  <a:tcPr marL="9525" marR="9525" marT="9525" marB="0" anchor="b"/>
                </a:tc>
                <a:tc hMerge="1">
                  <a:txBody>
                    <a:bodyPr/>
                    <a:lstStyle/>
                    <a:p>
                      <a:pPr algn="l" fontAlgn="b"/>
                      <a:endParaRPr lang="lt-LT" sz="2000" b="0" i="0" u="none" strike="noStrike" dirty="0">
                        <a:effectLst/>
                        <a:latin typeface="Times New Roman" panose="02020603050405020304" pitchFamily="18" charset="0"/>
                        <a:cs typeface="Times New Roman" panose="02020603050405020304" pitchFamily="18" charset="0"/>
                      </a:endParaRPr>
                    </a:p>
                  </a:txBody>
                  <a:tcPr marL="9525" marR="9525" marT="9525" marB="0" anchor="b"/>
                </a:tc>
                <a:extLst>
                  <a:ext uri="{0D108BD9-81ED-4DB2-BD59-A6C34878D82A}">
                    <a16:rowId xmlns:a16="http://schemas.microsoft.com/office/drawing/2014/main" val="1151581520"/>
                  </a:ext>
                </a:extLst>
              </a:tr>
              <a:tr h="847356">
                <a:tc>
                  <a:txBody>
                    <a:bodyPr/>
                    <a:lstStyle/>
                    <a:p>
                      <a:pPr algn="ctr" fontAlgn="b"/>
                      <a:r>
                        <a:rPr lang="lt-LT" sz="2000" b="0" i="0" u="none" strike="noStrike" dirty="0">
                          <a:effectLst/>
                          <a:latin typeface="Times New Roman" panose="02020603050405020304" pitchFamily="18" charset="0"/>
                          <a:cs typeface="Times New Roman" panose="02020603050405020304" pitchFamily="18" charset="0"/>
                        </a:rPr>
                        <a:t>Eil. Nr.</a:t>
                      </a:r>
                    </a:p>
                  </a:txBody>
                  <a:tcPr marL="9525" marR="9525" marT="9525" marB="0" anchor="b"/>
                </a:tc>
                <a:tc>
                  <a:txBody>
                    <a:bodyPr/>
                    <a:lstStyle/>
                    <a:p>
                      <a:pPr algn="ctr" fontAlgn="ctr"/>
                      <a:r>
                        <a:rPr lang="lt-LT" sz="2000" b="0" i="0" u="none" strike="noStrike" dirty="0">
                          <a:effectLst/>
                          <a:latin typeface="Times New Roman" panose="02020603050405020304" pitchFamily="18" charset="0"/>
                          <a:cs typeface="Times New Roman" panose="02020603050405020304" pitchFamily="18" charset="0"/>
                        </a:rPr>
                        <a:t>Finansavimo šaltinio kodas</a:t>
                      </a:r>
                    </a:p>
                  </a:txBody>
                  <a:tcPr marL="9525" marR="9525" marT="9525" marB="0" anchor="ctr"/>
                </a:tc>
                <a:tc>
                  <a:txBody>
                    <a:bodyPr/>
                    <a:lstStyle/>
                    <a:p>
                      <a:pPr algn="ctr" fontAlgn="ctr"/>
                      <a:r>
                        <a:rPr lang="lt-LT" sz="2000" b="0" i="0" u="none" strike="noStrike" dirty="0">
                          <a:effectLst/>
                          <a:latin typeface="Times New Roman" panose="02020603050405020304" pitchFamily="18" charset="0"/>
                          <a:cs typeface="Times New Roman" panose="02020603050405020304" pitchFamily="18" charset="0"/>
                        </a:rPr>
                        <a:t>Valstybės funkcija</a:t>
                      </a:r>
                    </a:p>
                  </a:txBody>
                  <a:tcPr marL="9525" marR="9525" marT="9525" marB="0" anchor="ctr"/>
                </a:tc>
                <a:tc>
                  <a:txBody>
                    <a:bodyPr/>
                    <a:lstStyle/>
                    <a:p>
                      <a:pPr algn="ctr" fontAlgn="ctr"/>
                      <a:r>
                        <a:rPr lang="lt-LT" sz="2000" b="0" i="0" u="none" strike="noStrike" dirty="0">
                          <a:effectLst/>
                          <a:latin typeface="Times New Roman" panose="02020603050405020304" pitchFamily="18" charset="0"/>
                          <a:cs typeface="Times New Roman" panose="02020603050405020304" pitchFamily="18" charset="0"/>
                        </a:rPr>
                        <a:t>Ekonominės klasifikacijos straipsnis</a:t>
                      </a:r>
                    </a:p>
                  </a:txBody>
                  <a:tcPr marL="9525" marR="9525" marT="9525" marB="0" anchor="ctr"/>
                </a:tc>
                <a:tc>
                  <a:txBody>
                    <a:bodyPr/>
                    <a:lstStyle/>
                    <a:p>
                      <a:pPr algn="ctr" fontAlgn="ctr"/>
                      <a:r>
                        <a:rPr lang="lt-LT" sz="2000" b="0" i="0" u="none" strike="noStrike" dirty="0">
                          <a:effectLst/>
                          <a:latin typeface="Times New Roman" panose="02020603050405020304" pitchFamily="18" charset="0"/>
                          <a:cs typeface="Times New Roman" panose="02020603050405020304" pitchFamily="18" charset="0"/>
                        </a:rPr>
                        <a:t>Suma, </a:t>
                      </a:r>
                      <a:r>
                        <a:rPr lang="lt-LT" sz="2000" b="0" i="0" u="none" strike="noStrike" dirty="0" err="1">
                          <a:effectLst/>
                          <a:latin typeface="Times New Roman" panose="02020603050405020304" pitchFamily="18" charset="0"/>
                          <a:cs typeface="Times New Roman" panose="02020603050405020304" pitchFamily="18" charset="0"/>
                        </a:rPr>
                        <a:t>Eur</a:t>
                      </a:r>
                      <a:endParaRPr lang="lt-LT" sz="2000" b="0" i="0" u="none" strike="noStrike" dirty="0">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3289464601"/>
                  </a:ext>
                </a:extLst>
              </a:tr>
              <a:tr h="461758">
                <a:tc>
                  <a:txBody>
                    <a:bodyPr/>
                    <a:lstStyle/>
                    <a:p>
                      <a:pPr algn="ctr" fontAlgn="b"/>
                      <a:r>
                        <a:rPr lang="lt-LT" sz="2000" b="0" i="0" u="none" strike="noStrike" dirty="0">
                          <a:effectLst/>
                          <a:latin typeface="Times New Roman" panose="02020603050405020304" pitchFamily="18" charset="0"/>
                          <a:cs typeface="Times New Roman" panose="02020603050405020304" pitchFamily="18" charset="0"/>
                        </a:rPr>
                        <a:t>1</a:t>
                      </a:r>
                    </a:p>
                  </a:txBody>
                  <a:tcPr marL="9525" marR="9525" marT="9525" marB="0" anchor="b"/>
                </a:tc>
                <a:tc>
                  <a:txBody>
                    <a:bodyPr/>
                    <a:lstStyle/>
                    <a:p>
                      <a:pPr algn="l" fontAlgn="ctr"/>
                      <a:r>
                        <a:rPr lang="lt-LT" sz="2000" b="0" i="0" u="none" strike="noStrike" dirty="0">
                          <a:effectLst/>
                          <a:latin typeface="Times New Roman" panose="02020603050405020304" pitchFamily="18" charset="0"/>
                          <a:cs typeface="Times New Roman" panose="02020603050405020304" pitchFamily="18" charset="0"/>
                        </a:rPr>
                        <a:t>1.3.3.1.37. </a:t>
                      </a:r>
                    </a:p>
                  </a:txBody>
                  <a:tcPr marL="9525" marR="9525" marT="9525" marB="0" anchor="ctr"/>
                </a:tc>
                <a:tc>
                  <a:txBody>
                    <a:bodyPr/>
                    <a:lstStyle/>
                    <a:p>
                      <a:pPr algn="ctr" fontAlgn="t"/>
                      <a:r>
                        <a:rPr lang="lt-LT" sz="2000" b="0" i="0" u="none" strike="noStrike">
                          <a:effectLst/>
                          <a:latin typeface="Times New Roman" panose="02020603050405020304" pitchFamily="18" charset="0"/>
                          <a:cs typeface="Times New Roman" panose="02020603050405020304" pitchFamily="18" charset="0"/>
                        </a:rPr>
                        <a:t>10.07.01.01</a:t>
                      </a:r>
                    </a:p>
                  </a:txBody>
                  <a:tcPr marL="9525" marR="9525" marT="9525" marB="0"/>
                </a:tc>
                <a:tc>
                  <a:txBody>
                    <a:bodyPr/>
                    <a:lstStyle/>
                    <a:p>
                      <a:pPr algn="ctr" fontAlgn="t"/>
                      <a:r>
                        <a:rPr lang="lt-LT" sz="2000" b="0" i="0" u="none" strike="noStrike" dirty="0">
                          <a:effectLst/>
                          <a:latin typeface="Times New Roman" panose="02020603050405020304" pitchFamily="18" charset="0"/>
                          <a:cs typeface="Times New Roman" panose="02020603050405020304" pitchFamily="18" charset="0"/>
                        </a:rPr>
                        <a:t>2.9.2.1.1.02</a:t>
                      </a:r>
                    </a:p>
                  </a:txBody>
                  <a:tcPr marL="9525" marR="9525" marT="9525" marB="0"/>
                </a:tc>
                <a:tc>
                  <a:txBody>
                    <a:bodyPr/>
                    <a:lstStyle/>
                    <a:p>
                      <a:pPr algn="r" fontAlgn="t"/>
                      <a:r>
                        <a:rPr lang="lt-LT" sz="2000" b="0" i="0" u="none" strike="noStrike">
                          <a:effectLst/>
                          <a:latin typeface="Times New Roman" panose="02020603050405020304" pitchFamily="18" charset="0"/>
                          <a:cs typeface="Times New Roman" panose="02020603050405020304" pitchFamily="18" charset="0"/>
                        </a:rPr>
                        <a:t>6523,15</a:t>
                      </a:r>
                    </a:p>
                  </a:txBody>
                  <a:tcPr marL="9525" marR="9525" marT="9525" marB="0"/>
                </a:tc>
                <a:extLst>
                  <a:ext uri="{0D108BD9-81ED-4DB2-BD59-A6C34878D82A}">
                    <a16:rowId xmlns:a16="http://schemas.microsoft.com/office/drawing/2014/main" val="1231444157"/>
                  </a:ext>
                </a:extLst>
              </a:tr>
              <a:tr h="416560">
                <a:tc>
                  <a:txBody>
                    <a:bodyPr/>
                    <a:lstStyle/>
                    <a:p>
                      <a:pPr algn="ctr" fontAlgn="b"/>
                      <a:r>
                        <a:rPr lang="lt-LT" sz="2000" b="0" i="0" u="none" strike="noStrike" dirty="0">
                          <a:effectLst/>
                          <a:latin typeface="Times New Roman" panose="02020603050405020304" pitchFamily="18" charset="0"/>
                          <a:cs typeface="Times New Roman" panose="02020603050405020304" pitchFamily="18" charset="0"/>
                        </a:rPr>
                        <a:t>2</a:t>
                      </a:r>
                    </a:p>
                  </a:txBody>
                  <a:tcPr marL="9525" marR="9525" marT="9525" marB="0" anchor="b"/>
                </a:tc>
                <a:tc>
                  <a:txBody>
                    <a:bodyPr/>
                    <a:lstStyle/>
                    <a:p>
                      <a:pPr algn="l" fontAlgn="ctr"/>
                      <a:r>
                        <a:rPr lang="lt-LT" sz="2000" b="0" i="0" u="none" strike="noStrike" dirty="0">
                          <a:effectLst/>
                          <a:latin typeface="Times New Roman" panose="02020603050405020304" pitchFamily="18" charset="0"/>
                          <a:cs typeface="Times New Roman" panose="02020603050405020304" pitchFamily="18" charset="0"/>
                        </a:rPr>
                        <a:t>1.3.3.1.37. </a:t>
                      </a:r>
                    </a:p>
                  </a:txBody>
                  <a:tcPr marL="9525" marR="9525" marT="9525" marB="0" anchor="ctr"/>
                </a:tc>
                <a:tc>
                  <a:txBody>
                    <a:bodyPr/>
                    <a:lstStyle/>
                    <a:p>
                      <a:pPr algn="ctr" fontAlgn="t"/>
                      <a:r>
                        <a:rPr lang="lt-LT" sz="2000" b="0" i="0" u="none" strike="noStrike">
                          <a:effectLst/>
                          <a:latin typeface="Times New Roman" panose="02020603050405020304" pitchFamily="18" charset="0"/>
                          <a:cs typeface="Times New Roman" panose="02020603050405020304" pitchFamily="18" charset="0"/>
                        </a:rPr>
                        <a:t>10.07.01.01</a:t>
                      </a:r>
                    </a:p>
                  </a:txBody>
                  <a:tcPr marL="9525" marR="9525" marT="9525" marB="0"/>
                </a:tc>
                <a:tc>
                  <a:txBody>
                    <a:bodyPr/>
                    <a:lstStyle/>
                    <a:p>
                      <a:pPr algn="ctr" fontAlgn="t"/>
                      <a:r>
                        <a:rPr lang="lt-LT" sz="2000" b="0" i="0" u="none" strike="noStrike" dirty="0">
                          <a:effectLst/>
                          <a:latin typeface="Times New Roman" panose="02020603050405020304" pitchFamily="18" charset="0"/>
                          <a:cs typeface="Times New Roman" panose="02020603050405020304" pitchFamily="18" charset="0"/>
                        </a:rPr>
                        <a:t>2.9.2.1.1.02</a:t>
                      </a:r>
                    </a:p>
                  </a:txBody>
                  <a:tcPr marL="9525" marR="9525" marT="9525" marB="0"/>
                </a:tc>
                <a:tc>
                  <a:txBody>
                    <a:bodyPr/>
                    <a:lstStyle/>
                    <a:p>
                      <a:pPr algn="r" fontAlgn="t"/>
                      <a:r>
                        <a:rPr lang="lt-LT" sz="2000" b="0" i="0" u="none" strike="noStrike">
                          <a:effectLst/>
                          <a:latin typeface="Times New Roman" panose="02020603050405020304" pitchFamily="18" charset="0"/>
                          <a:cs typeface="Times New Roman" panose="02020603050405020304" pitchFamily="18" charset="0"/>
                        </a:rPr>
                        <a:t>2181,10</a:t>
                      </a:r>
                    </a:p>
                  </a:txBody>
                  <a:tcPr marL="9525" marR="9525" marT="9525" marB="0"/>
                </a:tc>
                <a:extLst>
                  <a:ext uri="{0D108BD9-81ED-4DB2-BD59-A6C34878D82A}">
                    <a16:rowId xmlns:a16="http://schemas.microsoft.com/office/drawing/2014/main" val="4251999264"/>
                  </a:ext>
                </a:extLst>
              </a:tr>
              <a:tr h="508000">
                <a:tc>
                  <a:txBody>
                    <a:bodyPr/>
                    <a:lstStyle/>
                    <a:p>
                      <a:pPr algn="ctr" fontAlgn="b"/>
                      <a:r>
                        <a:rPr lang="lt-LT" sz="2000" b="0" i="0" u="none" strike="noStrike" dirty="0">
                          <a:effectLst/>
                          <a:latin typeface="Times New Roman" panose="02020603050405020304" pitchFamily="18" charset="0"/>
                          <a:cs typeface="Times New Roman" panose="02020603050405020304" pitchFamily="18" charset="0"/>
                        </a:rPr>
                        <a:t>3</a:t>
                      </a:r>
                    </a:p>
                  </a:txBody>
                  <a:tcPr marL="9525" marR="9525" marT="9525" marB="0" anchor="b"/>
                </a:tc>
                <a:tc>
                  <a:txBody>
                    <a:bodyPr/>
                    <a:lstStyle/>
                    <a:p>
                      <a:pPr algn="l" fontAlgn="ctr"/>
                      <a:r>
                        <a:rPr lang="lt-LT" sz="2000" b="0" i="0" u="none" strike="noStrike" dirty="0">
                          <a:effectLst/>
                          <a:latin typeface="Times New Roman" panose="02020603050405020304" pitchFamily="18" charset="0"/>
                          <a:cs typeface="Times New Roman" panose="02020603050405020304" pitchFamily="18" charset="0"/>
                        </a:rPr>
                        <a:t>1.2.3.1.37. </a:t>
                      </a:r>
                    </a:p>
                  </a:txBody>
                  <a:tcPr marL="9525" marR="9525" marT="9525" marB="0" anchor="ctr"/>
                </a:tc>
                <a:tc>
                  <a:txBody>
                    <a:bodyPr/>
                    <a:lstStyle/>
                    <a:p>
                      <a:pPr algn="ctr" fontAlgn="t"/>
                      <a:r>
                        <a:rPr lang="lt-LT" sz="2000" b="0" i="0" u="none" strike="noStrike" dirty="0">
                          <a:effectLst/>
                          <a:latin typeface="Times New Roman" panose="02020603050405020304" pitchFamily="18" charset="0"/>
                          <a:cs typeface="Times New Roman" panose="02020603050405020304" pitchFamily="18" charset="0"/>
                        </a:rPr>
                        <a:t>10.07.01.01</a:t>
                      </a:r>
                    </a:p>
                  </a:txBody>
                  <a:tcPr marL="9525" marR="9525" marT="9525" marB="0"/>
                </a:tc>
                <a:tc>
                  <a:txBody>
                    <a:bodyPr/>
                    <a:lstStyle/>
                    <a:p>
                      <a:pPr algn="ctr" fontAlgn="t"/>
                      <a:r>
                        <a:rPr lang="lt-LT" sz="2000" b="0" i="0" u="none" strike="noStrike" dirty="0">
                          <a:effectLst/>
                          <a:latin typeface="Times New Roman" panose="02020603050405020304" pitchFamily="18" charset="0"/>
                          <a:cs typeface="Times New Roman" panose="02020603050405020304" pitchFamily="18" charset="0"/>
                        </a:rPr>
                        <a:t>2.9.2.1.1.02</a:t>
                      </a:r>
                    </a:p>
                  </a:txBody>
                  <a:tcPr marL="9525" marR="9525" marT="9525" marB="0"/>
                </a:tc>
                <a:tc>
                  <a:txBody>
                    <a:bodyPr/>
                    <a:lstStyle/>
                    <a:p>
                      <a:pPr algn="r" fontAlgn="t"/>
                      <a:r>
                        <a:rPr lang="lt-LT" sz="2000" b="0" i="0" u="none" strike="noStrike">
                          <a:effectLst/>
                          <a:latin typeface="Times New Roman" panose="02020603050405020304" pitchFamily="18" charset="0"/>
                          <a:cs typeface="Times New Roman" panose="02020603050405020304" pitchFamily="18" charset="0"/>
                        </a:rPr>
                        <a:t>1151,14</a:t>
                      </a:r>
                    </a:p>
                  </a:txBody>
                  <a:tcPr marL="9525" marR="9525" marT="9525" marB="0"/>
                </a:tc>
                <a:extLst>
                  <a:ext uri="{0D108BD9-81ED-4DB2-BD59-A6C34878D82A}">
                    <a16:rowId xmlns:a16="http://schemas.microsoft.com/office/drawing/2014/main" val="3354908440"/>
                  </a:ext>
                </a:extLst>
              </a:tr>
              <a:tr h="508000">
                <a:tc>
                  <a:txBody>
                    <a:bodyPr/>
                    <a:lstStyle/>
                    <a:p>
                      <a:pPr algn="ctr" fontAlgn="b"/>
                      <a:r>
                        <a:rPr lang="lt-LT" sz="2000" b="0" i="0" u="none" strike="noStrike" dirty="0">
                          <a:effectLst/>
                          <a:latin typeface="Times New Roman" panose="02020603050405020304" pitchFamily="18" charset="0"/>
                          <a:cs typeface="Times New Roman" panose="02020603050405020304" pitchFamily="18" charset="0"/>
                        </a:rPr>
                        <a:t>4</a:t>
                      </a:r>
                    </a:p>
                  </a:txBody>
                  <a:tcPr marL="9525" marR="9525" marT="9525" marB="0" anchor="b"/>
                </a:tc>
                <a:tc>
                  <a:txBody>
                    <a:bodyPr/>
                    <a:lstStyle/>
                    <a:p>
                      <a:pPr algn="l" fontAlgn="ctr"/>
                      <a:r>
                        <a:rPr lang="lt-LT" sz="2000" b="0" i="0" u="none" strike="noStrike" dirty="0">
                          <a:effectLst/>
                          <a:latin typeface="Times New Roman" panose="02020603050405020304" pitchFamily="18" charset="0"/>
                          <a:cs typeface="Times New Roman" panose="02020603050405020304" pitchFamily="18" charset="0"/>
                        </a:rPr>
                        <a:t>1.2.3.1.37. </a:t>
                      </a:r>
                    </a:p>
                  </a:txBody>
                  <a:tcPr marL="9525" marR="9525" marT="9525" marB="0" anchor="ctr"/>
                </a:tc>
                <a:tc>
                  <a:txBody>
                    <a:bodyPr/>
                    <a:lstStyle/>
                    <a:p>
                      <a:pPr algn="ctr" fontAlgn="t"/>
                      <a:r>
                        <a:rPr lang="lt-LT" sz="2000" b="0" i="0" u="none" strike="noStrike">
                          <a:effectLst/>
                          <a:latin typeface="Times New Roman" panose="02020603050405020304" pitchFamily="18" charset="0"/>
                          <a:cs typeface="Times New Roman" panose="02020603050405020304" pitchFamily="18" charset="0"/>
                        </a:rPr>
                        <a:t>10.07.01.01</a:t>
                      </a:r>
                    </a:p>
                  </a:txBody>
                  <a:tcPr marL="9525" marR="9525" marT="9525" marB="0"/>
                </a:tc>
                <a:tc>
                  <a:txBody>
                    <a:bodyPr/>
                    <a:lstStyle/>
                    <a:p>
                      <a:pPr algn="ctr" fontAlgn="t"/>
                      <a:r>
                        <a:rPr lang="lt-LT" sz="2000" b="0" i="0" u="none" strike="noStrike" dirty="0">
                          <a:effectLst/>
                          <a:latin typeface="Times New Roman" panose="02020603050405020304" pitchFamily="18" charset="0"/>
                          <a:cs typeface="Times New Roman" panose="02020603050405020304" pitchFamily="18" charset="0"/>
                        </a:rPr>
                        <a:t>2.9.2.1.1.02</a:t>
                      </a:r>
                    </a:p>
                  </a:txBody>
                  <a:tcPr marL="9525" marR="9525" marT="9525" marB="0"/>
                </a:tc>
                <a:tc>
                  <a:txBody>
                    <a:bodyPr/>
                    <a:lstStyle/>
                    <a:p>
                      <a:pPr algn="r" fontAlgn="t"/>
                      <a:r>
                        <a:rPr lang="lt-LT" sz="2000" b="0" i="0" u="none" strike="noStrike">
                          <a:effectLst/>
                          <a:latin typeface="Times New Roman" panose="02020603050405020304" pitchFamily="18" charset="0"/>
                          <a:cs typeface="Times New Roman" panose="02020603050405020304" pitchFamily="18" charset="0"/>
                        </a:rPr>
                        <a:t>384,90</a:t>
                      </a:r>
                    </a:p>
                  </a:txBody>
                  <a:tcPr marL="9525" marR="9525" marT="9525" marB="0"/>
                </a:tc>
                <a:extLst>
                  <a:ext uri="{0D108BD9-81ED-4DB2-BD59-A6C34878D82A}">
                    <a16:rowId xmlns:a16="http://schemas.microsoft.com/office/drawing/2014/main" val="986020128"/>
                  </a:ext>
                </a:extLst>
              </a:tr>
              <a:tr h="288276">
                <a:tc>
                  <a:txBody>
                    <a:bodyPr/>
                    <a:lstStyle/>
                    <a:p>
                      <a:pPr algn="l" fontAlgn="t"/>
                      <a:r>
                        <a:rPr lang="lt-LT" sz="2000" b="0" i="0" u="none" strike="noStrike">
                          <a:effectLst/>
                          <a:latin typeface="Times New Roman" panose="02020603050405020304" pitchFamily="18" charset="0"/>
                          <a:cs typeface="Times New Roman" panose="02020603050405020304" pitchFamily="18" charset="0"/>
                        </a:rPr>
                        <a:t> </a:t>
                      </a:r>
                    </a:p>
                  </a:txBody>
                  <a:tcPr marL="9525" marR="9525" marT="9525" marB="0"/>
                </a:tc>
                <a:tc>
                  <a:txBody>
                    <a:bodyPr/>
                    <a:lstStyle/>
                    <a:p>
                      <a:pPr algn="l" fontAlgn="t"/>
                      <a:r>
                        <a:rPr lang="lt-LT" sz="2000" b="0" i="0" u="none" strike="noStrike" dirty="0">
                          <a:effectLst/>
                          <a:latin typeface="Times New Roman" panose="02020603050405020304" pitchFamily="18" charset="0"/>
                          <a:cs typeface="Times New Roman" panose="02020603050405020304" pitchFamily="18" charset="0"/>
                        </a:rPr>
                        <a:t>Iš viso:</a:t>
                      </a:r>
                    </a:p>
                  </a:txBody>
                  <a:tcPr marL="9525" marR="9525" marT="9525" marB="0"/>
                </a:tc>
                <a:tc>
                  <a:txBody>
                    <a:bodyPr/>
                    <a:lstStyle/>
                    <a:p>
                      <a:pPr algn="l" fontAlgn="t"/>
                      <a:r>
                        <a:rPr lang="lt-LT" sz="2000" b="0" i="0" u="none" strike="noStrike" dirty="0">
                          <a:effectLst/>
                          <a:latin typeface="Times New Roman" panose="02020603050405020304" pitchFamily="18" charset="0"/>
                          <a:cs typeface="Times New Roman" panose="02020603050405020304" pitchFamily="18" charset="0"/>
                        </a:rPr>
                        <a:t> </a:t>
                      </a:r>
                    </a:p>
                  </a:txBody>
                  <a:tcPr marL="9525" marR="9525" marT="9525" marB="0"/>
                </a:tc>
                <a:tc>
                  <a:txBody>
                    <a:bodyPr/>
                    <a:lstStyle/>
                    <a:p>
                      <a:pPr algn="l" fontAlgn="t"/>
                      <a:r>
                        <a:rPr lang="lt-LT" sz="2000" b="0" i="0" u="none" strike="noStrike">
                          <a:effectLst/>
                          <a:latin typeface="Times New Roman" panose="02020603050405020304" pitchFamily="18" charset="0"/>
                          <a:cs typeface="Times New Roman" panose="02020603050405020304" pitchFamily="18" charset="0"/>
                        </a:rPr>
                        <a:t> </a:t>
                      </a:r>
                    </a:p>
                  </a:txBody>
                  <a:tcPr marL="9525" marR="9525" marT="9525" marB="0"/>
                </a:tc>
                <a:tc>
                  <a:txBody>
                    <a:bodyPr/>
                    <a:lstStyle/>
                    <a:p>
                      <a:pPr algn="r" fontAlgn="t"/>
                      <a:r>
                        <a:rPr lang="lt-LT" sz="2000" b="0" i="0" u="none" strike="noStrike" dirty="0">
                          <a:effectLst/>
                          <a:latin typeface="Times New Roman" panose="02020603050405020304" pitchFamily="18" charset="0"/>
                          <a:cs typeface="Times New Roman" panose="02020603050405020304" pitchFamily="18" charset="0"/>
                        </a:rPr>
                        <a:t>10240,29</a:t>
                      </a:r>
                    </a:p>
                  </a:txBody>
                  <a:tcPr marL="9525" marR="9525" marT="9525" marB="0"/>
                </a:tc>
                <a:extLst>
                  <a:ext uri="{0D108BD9-81ED-4DB2-BD59-A6C34878D82A}">
                    <a16:rowId xmlns:a16="http://schemas.microsoft.com/office/drawing/2014/main" val="2947132118"/>
                  </a:ext>
                </a:extLst>
              </a:tr>
            </a:tbl>
          </a:graphicData>
        </a:graphic>
      </p:graphicFrame>
    </p:spTree>
    <p:extLst>
      <p:ext uri="{BB962C8B-B14F-4D97-AF65-F5344CB8AC3E}">
        <p14:creationId xmlns:p14="http://schemas.microsoft.com/office/powerpoint/2010/main" val="1311100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lt-LT" sz="3200" b="1" dirty="0">
                <a:latin typeface="Times New Roman" panose="02020603050405020304" pitchFamily="18" charset="0"/>
                <a:cs typeface="Times New Roman" panose="02020603050405020304" pitchFamily="18" charset="0"/>
              </a:rPr>
              <a:t>Apibendrinimas</a:t>
            </a:r>
          </a:p>
        </p:txBody>
      </p:sp>
      <p:sp>
        <p:nvSpPr>
          <p:cNvPr id="3" name="Subtitle 2"/>
          <p:cNvSpPr>
            <a:spLocks noGrp="1"/>
          </p:cNvSpPr>
          <p:nvPr>
            <p:ph type="subTitle" idx="1"/>
          </p:nvPr>
        </p:nvSpPr>
        <p:spPr>
          <a:xfrm>
            <a:off x="971600" y="1340768"/>
            <a:ext cx="7200800" cy="4795872"/>
          </a:xfrm>
        </p:spPr>
        <p:txBody>
          <a:bodyPr>
            <a:normAutofit fontScale="92500" lnSpcReduction="20000"/>
          </a:bodyPr>
          <a:lstStyle/>
          <a:p>
            <a:pPr marL="457200" indent="-457200">
              <a:buAutoNum type="arabicPeriod"/>
            </a:pPr>
            <a:r>
              <a:rPr lang="lt-LT" sz="2400" dirty="0">
                <a:latin typeface="Times New Roman" panose="02020603050405020304" pitchFamily="18" charset="0"/>
                <a:cs typeface="Times New Roman" panose="02020603050405020304" pitchFamily="18" charset="0"/>
              </a:rPr>
              <a:t>Maisto produktus apskaito ta įstaiga, kurios nuosavybei yra perduoti produktai;</a:t>
            </a:r>
          </a:p>
          <a:p>
            <a:pPr marL="457200" indent="-457200">
              <a:buAutoNum type="arabicPeriod"/>
            </a:pPr>
            <a:r>
              <a:rPr lang="lt-LT" sz="2400" dirty="0">
                <a:latin typeface="Times New Roman" panose="02020603050405020304" pitchFamily="18" charset="0"/>
                <a:cs typeface="Times New Roman" panose="02020603050405020304" pitchFamily="18" charset="0"/>
              </a:rPr>
              <a:t>Savivaldybės ar NVO nedelsiant perduoda ESF agentūrai Maisto produktų perdavimo – priėmimo aktus, rekomenduojama naudoti Microsoft </a:t>
            </a:r>
            <a:r>
              <a:rPr lang="lt-LT" sz="2400" dirty="0" err="1">
                <a:latin typeface="Times New Roman" panose="02020603050405020304" pitchFamily="18" charset="0"/>
                <a:cs typeface="Times New Roman" panose="02020603050405020304" pitchFamily="18" charset="0"/>
              </a:rPr>
              <a:t>OneDrive</a:t>
            </a:r>
            <a:r>
              <a:rPr lang="lt-LT" sz="2400" dirty="0">
                <a:latin typeface="Times New Roman" panose="02020603050405020304" pitchFamily="18" charset="0"/>
                <a:cs typeface="Times New Roman" panose="02020603050405020304" pitchFamily="18" charset="0"/>
              </a:rPr>
              <a:t> aplinką;</a:t>
            </a:r>
          </a:p>
          <a:p>
            <a:pPr marL="457200" indent="-457200">
              <a:buAutoNum type="arabicPeriod"/>
            </a:pPr>
            <a:r>
              <a:rPr lang="lt-LT" sz="2400" dirty="0">
                <a:latin typeface="Times New Roman" panose="02020603050405020304" pitchFamily="18" charset="0"/>
                <a:cs typeface="Times New Roman" panose="02020603050405020304" pitchFamily="18" charset="0"/>
              </a:rPr>
              <a:t>Gaunamas atsargas ir finansavimo sumas savivaldybės apskaito tame pačiame balanso straipsnyje (turto grupėje), iš kurio yra perduodama;</a:t>
            </a:r>
          </a:p>
          <a:p>
            <a:pPr marL="457200" indent="-457200">
              <a:buAutoNum type="arabicPeriod"/>
            </a:pPr>
            <a:r>
              <a:rPr lang="lt-LT" sz="2400" dirty="0">
                <a:latin typeface="Times New Roman" panose="02020603050405020304" pitchFamily="18" charset="0"/>
                <a:cs typeface="Times New Roman" panose="02020603050405020304" pitchFamily="18" charset="0"/>
              </a:rPr>
              <a:t>Visos savivaldybės apskaito gyventojams suteiktą socialinę paramą produktais;</a:t>
            </a:r>
          </a:p>
          <a:p>
            <a:pPr marL="457200" indent="-457200">
              <a:buAutoNum type="arabicPeriod"/>
            </a:pPr>
            <a:r>
              <a:rPr lang="lt-LT" sz="2400" dirty="0">
                <a:latin typeface="Times New Roman" panose="02020603050405020304" pitchFamily="18" charset="0"/>
                <a:cs typeface="Times New Roman" panose="02020603050405020304" pitchFamily="18" charset="0"/>
              </a:rPr>
              <a:t>Ataskaitiniam ketvirčiui (metams) pasibaigus, visos savivaldybės perduoda ESF agentūrai Finansavimo sumų pažymą.</a:t>
            </a:r>
          </a:p>
          <a:p>
            <a:pPr marL="457200" indent="-457200">
              <a:buAutoNum type="arabicPeriod"/>
            </a:pPr>
            <a:r>
              <a:rPr lang="lt-LT" sz="2400" dirty="0">
                <a:latin typeface="Times New Roman" panose="02020603050405020304" pitchFamily="18" charset="0"/>
                <a:cs typeface="Times New Roman" panose="02020603050405020304" pitchFamily="18" charset="0"/>
              </a:rPr>
              <a:t>Projekto dokumentai saugomi ne trumpiau kaip 10 metų po projekto pabaigos.</a:t>
            </a:r>
          </a:p>
          <a:p>
            <a:pPr marL="457200" indent="-457200">
              <a:buAutoNum type="arabicPeriod"/>
            </a:pPr>
            <a:endParaRPr lang="lt-LT" dirty="0"/>
          </a:p>
        </p:txBody>
      </p:sp>
    </p:spTree>
    <p:extLst>
      <p:ext uri="{BB962C8B-B14F-4D97-AF65-F5344CB8AC3E}">
        <p14:creationId xmlns:p14="http://schemas.microsoft.com/office/powerpoint/2010/main" val="3145399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lt-LT"/>
          </a:p>
        </p:txBody>
      </p:sp>
      <p:sp>
        <p:nvSpPr>
          <p:cNvPr id="3" name="Subtitle 2"/>
          <p:cNvSpPr>
            <a:spLocks noGrp="1"/>
          </p:cNvSpPr>
          <p:nvPr>
            <p:ph type="subTitle" idx="1"/>
          </p:nvPr>
        </p:nvSpPr>
        <p:spPr>
          <a:xfrm>
            <a:off x="971600" y="1556792"/>
            <a:ext cx="7200800" cy="4092168"/>
          </a:xfrm>
        </p:spPr>
        <p:txBody>
          <a:bodyPr>
            <a:normAutofit/>
          </a:bodyPr>
          <a:lstStyle/>
          <a:p>
            <a:pPr algn="ctr"/>
            <a:r>
              <a:rPr lang="lt-LT" sz="3200" b="1" dirty="0">
                <a:latin typeface="Times New Roman" panose="02020603050405020304" pitchFamily="18" charset="0"/>
                <a:cs typeface="Times New Roman" panose="02020603050405020304" pitchFamily="18" charset="0"/>
              </a:rPr>
              <a:t>Ačiū už dėmesį</a:t>
            </a:r>
            <a:br>
              <a:rPr lang="lt-LT" b="1" dirty="0">
                <a:latin typeface="Times New Roman" panose="02020603050405020304" pitchFamily="18" charset="0"/>
                <a:cs typeface="Times New Roman" panose="02020603050405020304" pitchFamily="18" charset="0"/>
              </a:rPr>
            </a:br>
            <a:endParaRPr lang="lt-LT" b="1" dirty="0">
              <a:latin typeface="Times New Roman" panose="02020603050405020304" pitchFamily="18" charset="0"/>
              <a:cs typeface="Times New Roman" panose="02020603050405020304" pitchFamily="18" charset="0"/>
            </a:endParaRPr>
          </a:p>
          <a:p>
            <a:pPr algn="ctr"/>
            <a:endParaRPr lang="lt-LT" sz="2800" dirty="0">
              <a:latin typeface="Times New Roman" panose="02020603050405020304" pitchFamily="18" charset="0"/>
              <a:cs typeface="Times New Roman" panose="02020603050405020304" pitchFamily="18" charset="0"/>
            </a:endParaRPr>
          </a:p>
          <a:p>
            <a:pPr algn="ctr"/>
            <a:r>
              <a:rPr lang="lt-LT" sz="2800" dirty="0">
                <a:latin typeface="Times New Roman" panose="02020603050405020304" pitchFamily="18" charset="0"/>
                <a:cs typeface="Times New Roman" panose="02020603050405020304" pitchFamily="18" charset="0"/>
              </a:rPr>
              <a:t>Gražina Rimšienė</a:t>
            </a:r>
          </a:p>
          <a:p>
            <a:pPr algn="ctr"/>
            <a:r>
              <a:rPr lang="lt-LT" dirty="0">
                <a:latin typeface="Times New Roman" panose="02020603050405020304" pitchFamily="18" charset="0"/>
                <a:cs typeface="Times New Roman" panose="02020603050405020304" pitchFamily="18" charset="0"/>
              </a:rPr>
              <a:t>Finansininkė</a:t>
            </a:r>
          </a:p>
          <a:p>
            <a:pPr algn="ctr"/>
            <a:r>
              <a:rPr lang="lt-LT" dirty="0">
                <a:latin typeface="Times New Roman" panose="02020603050405020304" pitchFamily="18" charset="0"/>
                <a:cs typeface="Times New Roman" panose="02020603050405020304" pitchFamily="18" charset="0"/>
              </a:rPr>
              <a:t>Finansų ir apskaitos skyrius</a:t>
            </a:r>
          </a:p>
          <a:p>
            <a:pPr algn="ctr"/>
            <a:r>
              <a:rPr lang="lt-LT" dirty="0">
                <a:latin typeface="Times New Roman" panose="02020603050405020304" pitchFamily="18" charset="0"/>
                <a:cs typeface="Times New Roman" panose="02020603050405020304" pitchFamily="18" charset="0"/>
              </a:rPr>
              <a:t>Europos socialinio fondo agentūra</a:t>
            </a:r>
            <a:br>
              <a:rPr lang="lt-LT" dirty="0">
                <a:latin typeface="Times New Roman" panose="02020603050405020304" pitchFamily="18" charset="0"/>
                <a:cs typeface="Times New Roman" panose="02020603050405020304" pitchFamily="18" charset="0"/>
              </a:rPr>
            </a:br>
            <a:r>
              <a:rPr lang="lt-LT" dirty="0">
                <a:latin typeface="Times New Roman" panose="02020603050405020304" pitchFamily="18" charset="0"/>
                <a:cs typeface="Times New Roman" panose="02020603050405020304" pitchFamily="18" charset="0"/>
              </a:rPr>
              <a:t>Tel. (8 5) 250 0272</a:t>
            </a:r>
            <a:br>
              <a:rPr lang="lt-LT" dirty="0">
                <a:latin typeface="Times New Roman" panose="02020603050405020304" pitchFamily="18" charset="0"/>
                <a:cs typeface="Times New Roman" panose="02020603050405020304" pitchFamily="18" charset="0"/>
              </a:rPr>
            </a:br>
            <a:r>
              <a:rPr lang="lt-LT" u="sng" dirty="0" err="1">
                <a:solidFill>
                  <a:schemeClr val="tx1"/>
                </a:solidFill>
                <a:latin typeface="Times New Roman" panose="02020603050405020304" pitchFamily="18" charset="0"/>
                <a:cs typeface="Times New Roman" panose="02020603050405020304" pitchFamily="18" charset="0"/>
                <a:hlinkClick r:id="rId2"/>
              </a:rPr>
              <a:t>grazina.rimsiene@esf.lt</a:t>
            </a:r>
            <a:endParaRPr lang="lt-LT" dirty="0"/>
          </a:p>
        </p:txBody>
      </p:sp>
    </p:spTree>
    <p:extLst>
      <p:ext uri="{BB962C8B-B14F-4D97-AF65-F5344CB8AC3E}">
        <p14:creationId xmlns:p14="http://schemas.microsoft.com/office/powerpoint/2010/main" val="265536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578040" cy="1478240"/>
          </a:xfrm>
        </p:spPr>
        <p:txBody>
          <a:bodyPr>
            <a:normAutofit fontScale="90000"/>
          </a:bodyPr>
          <a:lstStyle/>
          <a:p>
            <a:pPr algn="ctr"/>
            <a:r>
              <a:rPr lang="lt-LT" sz="3600" b="1" dirty="0">
                <a:latin typeface="Times New Roman" panose="02020603050405020304" pitchFamily="18" charset="0"/>
                <a:cs typeface="Times New Roman" panose="02020603050405020304" pitchFamily="18" charset="0"/>
              </a:rPr>
              <a:t>Pagrindiniai norminiai aktai, reglamentuojantys projekto išlaidų apskaitą ir dokumentų tvarkymą</a:t>
            </a:r>
            <a:br>
              <a:rPr lang="lt-LT" sz="3600" dirty="0">
                <a:latin typeface="Times New Roman" panose="02020603050405020304" pitchFamily="18" charset="0"/>
                <a:cs typeface="Times New Roman" panose="02020603050405020304" pitchFamily="18" charset="0"/>
              </a:rPr>
            </a:br>
            <a:endParaRPr lang="lt-LT" dirty="0"/>
          </a:p>
        </p:txBody>
      </p:sp>
      <p:sp>
        <p:nvSpPr>
          <p:cNvPr id="3" name="Subtitle 2"/>
          <p:cNvSpPr>
            <a:spLocks noGrp="1"/>
          </p:cNvSpPr>
          <p:nvPr>
            <p:ph type="subTitle" idx="1"/>
          </p:nvPr>
        </p:nvSpPr>
        <p:spPr>
          <a:xfrm>
            <a:off x="971600" y="2288312"/>
            <a:ext cx="7200800" cy="3746728"/>
          </a:xfrm>
        </p:spPr>
        <p:txBody>
          <a:bodyPr>
            <a:normAutofit lnSpcReduction="10000"/>
          </a:bodyPr>
          <a:lstStyle/>
          <a:p>
            <a:r>
              <a:rPr lang="lt-LT" sz="2400" dirty="0">
                <a:latin typeface="Times New Roman" panose="02020603050405020304" pitchFamily="18" charset="0"/>
                <a:cs typeface="Times New Roman" panose="02020603050405020304" pitchFamily="18" charset="0"/>
              </a:rPr>
              <a:t>Europos pagalbos labiausiai skurstantiems asmenims fondo </a:t>
            </a:r>
            <a:r>
              <a:rPr lang="lt-LT" sz="2400" b="1" dirty="0">
                <a:latin typeface="Times New Roman" panose="02020603050405020304" pitchFamily="18" charset="0"/>
                <a:cs typeface="Times New Roman" panose="02020603050405020304" pitchFamily="18" charset="0"/>
              </a:rPr>
              <a:t>projektų administravimo ir finansavimo taisyklės </a:t>
            </a:r>
            <a:r>
              <a:rPr lang="lt-LT" sz="2400" dirty="0">
                <a:latin typeface="Times New Roman" panose="02020603050405020304" pitchFamily="18" charset="0"/>
                <a:cs typeface="Times New Roman" panose="02020603050405020304" pitchFamily="18" charset="0"/>
              </a:rPr>
              <a:t>(patvirtintos Lietuvos Respublikos socialinės apsaugos ir darbo ministro 2015-05-22 įsakymu Nr. A1-288) “ </a:t>
            </a:r>
          </a:p>
          <a:p>
            <a:endParaRPr lang="lt-LT" sz="2400" dirty="0">
              <a:latin typeface="Times New Roman" panose="02020603050405020304" pitchFamily="18" charset="0"/>
              <a:cs typeface="Times New Roman" panose="02020603050405020304" pitchFamily="18" charset="0"/>
            </a:endParaRPr>
          </a:p>
          <a:p>
            <a:r>
              <a:rPr lang="lt-LT" sz="2400" dirty="0">
                <a:latin typeface="Times New Roman" panose="02020603050405020304" pitchFamily="18" charset="0"/>
                <a:cs typeface="Times New Roman" panose="02020603050405020304" pitchFamily="18" charset="0"/>
              </a:rPr>
              <a:t>Europos pagalbos labiausiai skurstantiems asmenims fondo </a:t>
            </a:r>
            <a:r>
              <a:rPr lang="lt-LT" sz="2400" b="1" dirty="0">
                <a:latin typeface="Times New Roman" panose="02020603050405020304" pitchFamily="18" charset="0"/>
                <a:cs typeface="Times New Roman" panose="02020603050405020304" pitchFamily="18" charset="0"/>
              </a:rPr>
              <a:t>projektų finansavimo sąlygų aprašas Nr. 2</a:t>
            </a:r>
            <a:r>
              <a:rPr lang="lt-LT" sz="2400" dirty="0">
                <a:latin typeface="Times New Roman" panose="02020603050405020304" pitchFamily="18" charset="0"/>
                <a:cs typeface="Times New Roman" panose="02020603050405020304" pitchFamily="18" charset="0"/>
              </a:rPr>
              <a:t>, patvirtintas Lietuvos Respublikos socialinės apsaugos ir darbo ministro 2016-06-23 įsakymu Nr. A1-313 </a:t>
            </a:r>
          </a:p>
          <a:p>
            <a:endParaRPr lang="lt-LT" sz="2400" dirty="0">
              <a:latin typeface="Times New Roman" panose="02020603050405020304" pitchFamily="18" charset="0"/>
              <a:cs typeface="Times New Roman" panose="02020603050405020304" pitchFamily="18" charset="0"/>
            </a:endParaRPr>
          </a:p>
          <a:p>
            <a:endParaRPr lang="lt-LT"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429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1142960"/>
          </a:xfrm>
        </p:spPr>
        <p:txBody>
          <a:bodyPr>
            <a:normAutofit fontScale="90000"/>
          </a:bodyPr>
          <a:lstStyle/>
          <a:p>
            <a:pPr algn="ctr"/>
            <a:r>
              <a:rPr lang="lt-LT" sz="3600" b="1" dirty="0">
                <a:latin typeface="Times New Roman" panose="02020603050405020304" pitchFamily="18" charset="0"/>
                <a:cs typeface="Times New Roman" panose="02020603050405020304" pitchFamily="18" charset="0"/>
              </a:rPr>
              <a:t>Bendrieji reikalavimai projekto išlaidų apskaitai ir dokumentų tvarkymui </a:t>
            </a:r>
            <a:br>
              <a:rPr lang="lt-LT" sz="3600" dirty="0">
                <a:latin typeface="Times New Roman" panose="02020603050405020304" pitchFamily="18" charset="0"/>
                <a:cs typeface="Times New Roman" panose="02020603050405020304" pitchFamily="18" charset="0"/>
              </a:rPr>
            </a:br>
            <a:endParaRPr lang="lt-LT" dirty="0"/>
          </a:p>
        </p:txBody>
      </p:sp>
      <p:sp>
        <p:nvSpPr>
          <p:cNvPr id="3" name="Subtitle 2"/>
          <p:cNvSpPr>
            <a:spLocks noGrp="1"/>
          </p:cNvSpPr>
          <p:nvPr>
            <p:ph type="subTitle" idx="1"/>
          </p:nvPr>
        </p:nvSpPr>
        <p:spPr>
          <a:xfrm>
            <a:off x="670560" y="1813560"/>
            <a:ext cx="7985760" cy="4160520"/>
          </a:xfrm>
        </p:spPr>
        <p:txBody>
          <a:bodyPr>
            <a:noAutofit/>
          </a:bodyPr>
          <a:lstStyle/>
          <a:p>
            <a:r>
              <a:rPr lang="lt-LT" sz="2400" dirty="0">
                <a:latin typeface="Times New Roman" panose="02020603050405020304" pitchFamily="18" charset="0"/>
                <a:cs typeface="Times New Roman" panose="02020603050405020304" pitchFamily="18" charset="0"/>
              </a:rPr>
              <a:t>Tinkamomis finansuoti laikomos išlaidos privalo atitikti išlaidų tinkamumo finansuoti reikalavimus, nurodytus Taisyklėse, PFSA, projekto sutartyje ir kituose teisės aktuose, bei turi būti:</a:t>
            </a:r>
          </a:p>
          <a:p>
            <a:pPr marL="342900" indent="-342900">
              <a:buFont typeface="Arial" panose="020B0604020202020204" pitchFamily="34" charset="0"/>
              <a:buChar char="•"/>
            </a:pPr>
            <a:r>
              <a:rPr lang="lt-LT" sz="2400" b="1" dirty="0">
                <a:latin typeface="Times New Roman" panose="02020603050405020304" pitchFamily="18" charset="0"/>
                <a:cs typeface="Times New Roman" panose="02020603050405020304" pitchFamily="18" charset="0"/>
              </a:rPr>
              <a:t>tinkamai dokumentuotos</a:t>
            </a:r>
            <a:r>
              <a:rPr lang="lt-LT" sz="2400" dirty="0">
                <a:latin typeface="Times New Roman" panose="02020603050405020304" pitchFamily="18" charset="0"/>
                <a:cs typeface="Times New Roman" panose="02020603050405020304" pitchFamily="18" charset="0"/>
              </a:rPr>
              <a:t>, t.y. visos įgyvendinant projektą patirtos išlaidos turi būti pagrįstos projekto tinkamų finansuoti išlaidų patvirtinimo dokumentais, kurių atsekamumas turi būti užtikrintas;</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Patirtos išlaidos </a:t>
            </a:r>
            <a:r>
              <a:rPr lang="lt-LT" sz="2400" b="1" dirty="0">
                <a:latin typeface="Times New Roman" panose="02020603050405020304" pitchFamily="18" charset="0"/>
                <a:cs typeface="Times New Roman" panose="02020603050405020304" pitchFamily="18" charset="0"/>
              </a:rPr>
              <a:t>turi būti įtrauktos į projekto vykdytojo, partnerių buhalterinę apskaitą </a:t>
            </a:r>
            <a:r>
              <a:rPr lang="lt-LT" sz="2400" dirty="0">
                <a:latin typeface="Times New Roman" panose="02020603050405020304" pitchFamily="18" charset="0"/>
                <a:cs typeface="Times New Roman" panose="02020603050405020304" pitchFamily="18" charset="0"/>
              </a:rPr>
              <a:t>vadovaujantis </a:t>
            </a:r>
            <a:r>
              <a:rPr lang="lt-LT" sz="2400" b="1" dirty="0">
                <a:latin typeface="Times New Roman" panose="02020603050405020304" pitchFamily="18" charset="0"/>
                <a:cs typeface="Times New Roman" panose="02020603050405020304" pitchFamily="18" charset="0"/>
              </a:rPr>
              <a:t>Lietuvos Respublikos teisės aktuose nustatytais reikalavimais</a:t>
            </a:r>
            <a:r>
              <a:rPr lang="lt-LT"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933630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1066760"/>
          </a:xfrm>
        </p:spPr>
        <p:txBody>
          <a:bodyPr>
            <a:noAutofit/>
          </a:bodyPr>
          <a:lstStyle/>
          <a:p>
            <a:pPr algn="ctr"/>
            <a:r>
              <a:rPr lang="lt-LT" sz="3200" b="1" dirty="0">
                <a:latin typeface="Times New Roman" panose="02020603050405020304" pitchFamily="18" charset="0"/>
                <a:cs typeface="Times New Roman" panose="02020603050405020304" pitchFamily="18" charset="0"/>
              </a:rPr>
              <a:t>Bendrieji reikalavimai projekto išlaidų apskaitai ir dokumentų tvarkymui</a:t>
            </a:r>
            <a:endParaRPr lang="lt-LT" sz="3200" dirty="0"/>
          </a:p>
        </p:txBody>
      </p:sp>
      <p:sp>
        <p:nvSpPr>
          <p:cNvPr id="3" name="Subtitle 2"/>
          <p:cNvSpPr>
            <a:spLocks noGrp="1"/>
          </p:cNvSpPr>
          <p:nvPr>
            <p:ph type="subTitle" idx="1"/>
          </p:nvPr>
        </p:nvSpPr>
        <p:spPr>
          <a:xfrm>
            <a:off x="971600" y="1846352"/>
            <a:ext cx="7699960" cy="3761968"/>
          </a:xfrm>
        </p:spPr>
        <p:txBody>
          <a:bodyPr>
            <a:normAutofit/>
          </a:bodyPr>
          <a:lstStyle/>
          <a:p>
            <a:r>
              <a:rPr lang="lt-LT" sz="2400" dirty="0">
                <a:latin typeface="Times New Roman" panose="02020603050405020304" pitchFamily="18" charset="0"/>
                <a:cs typeface="Times New Roman" panose="02020603050405020304" pitchFamily="18" charset="0"/>
              </a:rPr>
              <a:t>Projektų vykdytojas bei partneriai visų su projekto įgyvendinimu susijusių dokumentų saugojimą organizuoja vadovaudamiesi:</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Bendrųjų dokumentų saugojimo terminų rodykle (patvirtinta Lietuvos vyriausiojo archyvaro 2011 m. kovo 9 d. įsakymu Nr. V-100);</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Elektroninių dokumentų valdymo taisyklėmis (patvirtintomis Lietuvos vyriausiojo archyvaro 2011 m. gruodžio 29 d. įsakymu Nr. V-158); </a:t>
            </a:r>
          </a:p>
        </p:txBody>
      </p:sp>
    </p:spTree>
    <p:extLst>
      <p:ext uri="{BB962C8B-B14F-4D97-AF65-F5344CB8AC3E}">
        <p14:creationId xmlns:p14="http://schemas.microsoft.com/office/powerpoint/2010/main" val="2572073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1173440"/>
          </a:xfrm>
        </p:spPr>
        <p:txBody>
          <a:bodyPr>
            <a:normAutofit fontScale="90000"/>
          </a:bodyPr>
          <a:lstStyle/>
          <a:p>
            <a:r>
              <a:rPr lang="lt-LT" sz="3600" b="1" dirty="0">
                <a:latin typeface="Times New Roman" panose="02020603050405020304" pitchFamily="18" charset="0"/>
                <a:cs typeface="Times New Roman" panose="02020603050405020304" pitchFamily="18" charset="0"/>
              </a:rPr>
              <a:t>Bendrieji reikalavimai projekto išlaidų apskaitai ir dokumentų tvarkymui </a:t>
            </a:r>
            <a:endParaRPr lang="lt-LT" dirty="0"/>
          </a:p>
        </p:txBody>
      </p:sp>
      <p:sp>
        <p:nvSpPr>
          <p:cNvPr id="3" name="Subtitle 2"/>
          <p:cNvSpPr>
            <a:spLocks noGrp="1"/>
          </p:cNvSpPr>
          <p:nvPr>
            <p:ph type="subTitle" idx="1"/>
          </p:nvPr>
        </p:nvSpPr>
        <p:spPr>
          <a:xfrm>
            <a:off x="624840" y="1996440"/>
            <a:ext cx="7955280" cy="4008120"/>
          </a:xfrm>
        </p:spPr>
        <p:txBody>
          <a:bodyPr>
            <a:normAutofit/>
          </a:bodyPr>
          <a:lstStyle/>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Projekto vykdytojas ir partneriai privalo užtikrinti su projekto įgyvendinimu susijusių dokumentų saugumą ir prieinamumą vadovaujančios, tvirtinančios, tarpinės, audito institucijų, Viešųjų pirkimų tarnybos, Lietuvos Respublikos valstybės kontrolės, Finansinių nusikaltimų tyrimo tarnybos, Konkurencijos tarybos, Europos Komisijos ir Europos Audito Rūmų atstovams;</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Projekto vykdytojas su projekto įgyvendinimu susijusius dokumentus privalo saugoti projekto įgyvendinimo metu ir ne trumpiau kaip </a:t>
            </a:r>
            <a:r>
              <a:rPr lang="lt-LT" sz="2400" b="1" dirty="0">
                <a:latin typeface="Times New Roman" panose="02020603050405020304" pitchFamily="18" charset="0"/>
                <a:cs typeface="Times New Roman" panose="02020603050405020304" pitchFamily="18" charset="0"/>
              </a:rPr>
              <a:t>10 metų po projekto pabaigos</a:t>
            </a:r>
            <a:r>
              <a:rPr lang="lt-LT" sz="2400" dirty="0">
                <a:latin typeface="Times New Roman" panose="02020603050405020304" pitchFamily="18" charset="0"/>
                <a:cs typeface="Times New Roman" panose="02020603050405020304" pitchFamily="18" charset="0"/>
              </a:rPr>
              <a:t>. </a:t>
            </a:r>
          </a:p>
          <a:p>
            <a:endParaRPr lang="lt-LT" dirty="0"/>
          </a:p>
        </p:txBody>
      </p:sp>
    </p:spTree>
    <p:extLst>
      <p:ext uri="{BB962C8B-B14F-4D97-AF65-F5344CB8AC3E}">
        <p14:creationId xmlns:p14="http://schemas.microsoft.com/office/powerpoint/2010/main" val="348621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395160" cy="1127720"/>
          </a:xfrm>
        </p:spPr>
        <p:txBody>
          <a:bodyPr>
            <a:normAutofit fontScale="90000"/>
          </a:bodyPr>
          <a:lstStyle/>
          <a:p>
            <a:pPr algn="ctr"/>
            <a:r>
              <a:rPr lang="lt-LT" sz="3600" b="1" dirty="0">
                <a:latin typeface="Times New Roman" panose="02020603050405020304" pitchFamily="18" charset="0"/>
                <a:cs typeface="Times New Roman" panose="02020603050405020304" pitchFamily="18" charset="0"/>
              </a:rPr>
              <a:t>Maisto produktų apskaita ir dokumentavimas</a:t>
            </a:r>
            <a:br>
              <a:rPr lang="lt-LT" sz="3600" dirty="0">
                <a:latin typeface="Times New Roman" panose="02020603050405020304" pitchFamily="18" charset="0"/>
                <a:cs typeface="Times New Roman" panose="02020603050405020304" pitchFamily="18" charset="0"/>
              </a:rPr>
            </a:br>
            <a:endParaRPr lang="lt-LT" dirty="0"/>
          </a:p>
        </p:txBody>
      </p:sp>
      <p:sp>
        <p:nvSpPr>
          <p:cNvPr id="3" name="Subtitle 2"/>
          <p:cNvSpPr>
            <a:spLocks noGrp="1"/>
          </p:cNvSpPr>
          <p:nvPr>
            <p:ph type="subTitle" idx="1"/>
          </p:nvPr>
        </p:nvSpPr>
        <p:spPr>
          <a:xfrm>
            <a:off x="568960" y="1676400"/>
            <a:ext cx="8046720" cy="4368800"/>
          </a:xfrm>
        </p:spPr>
        <p:txBody>
          <a:bodyPr>
            <a:noAutofit/>
          </a:bodyPr>
          <a:lstStyle/>
          <a:p>
            <a:r>
              <a:rPr lang="lt-LT" sz="2400" dirty="0">
                <a:latin typeface="Times New Roman" panose="02020603050405020304" pitchFamily="18" charset="0"/>
                <a:cs typeface="Times New Roman" panose="02020603050405020304" pitchFamily="18" charset="0"/>
              </a:rPr>
              <a:t>Lietuvos Respublikos pagrindiniai teisės aktai, reglamentuojantys projekto išlaidų apskaitą:</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Viešojo sektoriaus apskaitos ir finansinės atskaitomybės standartai (patvirtinti LR finansų ministro įsakymais);</a:t>
            </a:r>
          </a:p>
          <a:p>
            <a:pPr marL="342900" indent="-342900">
              <a:buFont typeface="Arial" panose="020B0604020202020204" pitchFamily="34" charset="0"/>
              <a:buChar char="•"/>
            </a:pPr>
            <a:r>
              <a:rPr lang="lt-LT" sz="2400" dirty="0">
                <a:solidFill>
                  <a:schemeClr val="tx1"/>
                </a:solidFill>
                <a:latin typeface="Times New Roman" panose="02020603050405020304" pitchFamily="18" charset="0"/>
                <a:cs typeface="Times New Roman" panose="02020603050405020304" pitchFamily="18" charset="0"/>
              </a:rPr>
              <a:t>Viešojo sektoriaus subjektų finansinių ataskaitų rinkinių konsolidavimo tvarkos aprašas ir metodika (patvirtinti LR finansų ministro 2011-04-19 įsakymu Nr. 1K-152);</a:t>
            </a:r>
          </a:p>
          <a:p>
            <a:pPr marL="342900" indent="-342900">
              <a:buFont typeface="Arial" panose="020B0604020202020204" pitchFamily="34" charset="0"/>
              <a:buChar char="•"/>
            </a:pPr>
            <a:r>
              <a:rPr lang="lt-LT" sz="2400" dirty="0">
                <a:latin typeface="Times New Roman" panose="02020603050405020304" pitchFamily="18" charset="0"/>
                <a:cs typeface="Times New Roman" panose="02020603050405020304" pitchFamily="18" charset="0"/>
              </a:rPr>
              <a:t>Rekomendacijos dėl su projektu „Parama maisto produktais IV“ susijusių ūkinių operacijų apskaitos ESF agentūroje ir savivaldybėse (parengtos LR finansų ministerijos Audito, apskaitos ir nemokumo valdymo departamento 2017-02-23).</a:t>
            </a:r>
          </a:p>
          <a:p>
            <a:endParaRPr lang="lt-LT"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lt-LT" sz="2400" dirty="0">
              <a:latin typeface="Times New Roman" panose="02020603050405020304" pitchFamily="18" charset="0"/>
              <a:cs typeface="Times New Roman" panose="02020603050405020304" pitchFamily="18" charset="0"/>
            </a:endParaRPr>
          </a:p>
          <a:p>
            <a:endParaRPr lang="lt-LT" sz="2400" dirty="0">
              <a:latin typeface="Times New Roman" panose="02020603050405020304" pitchFamily="18" charset="0"/>
              <a:cs typeface="Times New Roman" panose="02020603050405020304" pitchFamily="18" charset="0"/>
            </a:endParaRPr>
          </a:p>
          <a:p>
            <a:endParaRPr lang="lt-LT"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0010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1600" y="548680"/>
            <a:ext cx="7200800" cy="975320"/>
          </a:xfrm>
        </p:spPr>
        <p:txBody>
          <a:bodyPr>
            <a:normAutofit/>
          </a:bodyPr>
          <a:lstStyle/>
          <a:p>
            <a:pPr algn="ctr"/>
            <a:r>
              <a:rPr lang="lt-LT" sz="3200" b="1" dirty="0">
                <a:latin typeface="Times New Roman" panose="02020603050405020304" pitchFamily="18" charset="0"/>
                <a:cs typeface="Times New Roman" panose="02020603050405020304" pitchFamily="18" charset="0"/>
              </a:rPr>
              <a:t>Produktų apskaita pagal dvišalę JVS</a:t>
            </a:r>
            <a:endParaRPr lang="lt-LT" dirty="0"/>
          </a:p>
        </p:txBody>
      </p:sp>
      <p:sp>
        <p:nvSpPr>
          <p:cNvPr id="3" name="Subtitle 2"/>
          <p:cNvSpPr>
            <a:spLocks noGrp="1"/>
          </p:cNvSpPr>
          <p:nvPr>
            <p:ph type="subTitle" idx="1"/>
          </p:nvPr>
        </p:nvSpPr>
        <p:spPr>
          <a:xfrm>
            <a:off x="971600" y="2082800"/>
            <a:ext cx="7200800" cy="3037840"/>
          </a:xfrm>
        </p:spPr>
        <p:txBody>
          <a:bodyPr>
            <a:normAutofit/>
          </a:bodyPr>
          <a:lstStyle/>
          <a:p>
            <a:r>
              <a:rPr lang="lt-LT" sz="2400" dirty="0">
                <a:latin typeface="Times New Roman" panose="02020603050405020304" pitchFamily="18" charset="0"/>
                <a:cs typeface="Times New Roman" panose="02020603050405020304" pitchFamily="18" charset="0"/>
              </a:rPr>
              <a:t>8-tasis VSAFAS „Atsargos“</a:t>
            </a:r>
          </a:p>
          <a:p>
            <a:pPr algn="just"/>
            <a:r>
              <a:rPr lang="lt-LT" sz="2400" dirty="0">
                <a:latin typeface="Times New Roman" panose="02020603050405020304" pitchFamily="18" charset="0"/>
                <a:cs typeface="Times New Roman" panose="02020603050405020304" pitchFamily="18" charset="0"/>
              </a:rPr>
              <a:t>„41</a:t>
            </a:r>
            <a:r>
              <a:rPr lang="lt-LT" sz="2400" baseline="30000" dirty="0">
                <a:latin typeface="Times New Roman" panose="02020603050405020304" pitchFamily="18" charset="0"/>
                <a:cs typeface="Times New Roman" panose="02020603050405020304" pitchFamily="18" charset="0"/>
              </a:rPr>
              <a:t>1</a:t>
            </a:r>
            <a:r>
              <a:rPr lang="lt-LT" sz="2400" dirty="0">
                <a:latin typeface="Times New Roman" panose="02020603050405020304" pitchFamily="18" charset="0"/>
                <a:cs typeface="Times New Roman" panose="02020603050405020304" pitchFamily="18" charset="0"/>
              </a:rPr>
              <a:t>. Viešojo sektoriaus subjektas, gaunantis turtą iš kito viešojo sektoriaus subjekto neatlygintinai, apskaitoje turi jį registruoti </a:t>
            </a:r>
            <a:r>
              <a:rPr lang="lt-LT" sz="2400" b="1" dirty="0">
                <a:latin typeface="Times New Roman" panose="02020603050405020304" pitchFamily="18" charset="0"/>
                <a:cs typeface="Times New Roman" panose="02020603050405020304" pitchFamily="18" charset="0"/>
              </a:rPr>
              <a:t>toje pačioje turto grupėje</a:t>
            </a:r>
            <a:r>
              <a:rPr lang="lt-LT" sz="2400" dirty="0">
                <a:latin typeface="Times New Roman" panose="02020603050405020304" pitchFamily="18" charset="0"/>
                <a:cs typeface="Times New Roman" panose="02020603050405020304" pitchFamily="18" charset="0"/>
              </a:rPr>
              <a:t>, kurioje šis turtas buvo registruotas perdavėjo buhalterinėje apskaitoje, ir tik po to jį pergrupuoti, jei reikia.“</a:t>
            </a:r>
          </a:p>
        </p:txBody>
      </p:sp>
    </p:spTree>
    <p:extLst>
      <p:ext uri="{BB962C8B-B14F-4D97-AF65-F5344CB8AC3E}">
        <p14:creationId xmlns:p14="http://schemas.microsoft.com/office/powerpoint/2010/main" val="599978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lt-LT" sz="3600" b="1" dirty="0">
                <a:latin typeface="Times New Roman" panose="02020603050405020304" pitchFamily="18" charset="0"/>
                <a:cs typeface="Times New Roman" panose="02020603050405020304" pitchFamily="18" charset="0"/>
              </a:rPr>
              <a:t>Produktų apskaita</a:t>
            </a:r>
            <a:endParaRPr lang="lt-LT" dirty="0"/>
          </a:p>
        </p:txBody>
      </p:sp>
      <p:sp>
        <p:nvSpPr>
          <p:cNvPr id="3" name="Subtitle 2"/>
          <p:cNvSpPr>
            <a:spLocks noGrp="1"/>
          </p:cNvSpPr>
          <p:nvPr>
            <p:ph type="subTitle" idx="1"/>
          </p:nvPr>
        </p:nvSpPr>
        <p:spPr>
          <a:xfrm>
            <a:off x="971600" y="1556792"/>
            <a:ext cx="7200800" cy="4173448"/>
          </a:xfrm>
        </p:spPr>
        <p:txBody>
          <a:bodyPr>
            <a:normAutofit/>
          </a:bodyPr>
          <a:lstStyle/>
          <a:p>
            <a:pPr algn="just"/>
            <a:r>
              <a:rPr lang="lt-LT" sz="2400" dirty="0">
                <a:latin typeface="Times New Roman" panose="02020603050405020304" pitchFamily="18" charset="0"/>
                <a:cs typeface="Times New Roman" panose="02020603050405020304" pitchFamily="18" charset="0"/>
              </a:rPr>
              <a:t>Maisto produktus savo balanse apskaito ta įstaiga, kuri turi nuosavybės teisę į produktus.</a:t>
            </a:r>
          </a:p>
          <a:p>
            <a:pPr algn="just"/>
            <a:r>
              <a:rPr lang="lt-LT" sz="2400" dirty="0">
                <a:solidFill>
                  <a:schemeClr val="tx1"/>
                </a:solidFill>
                <a:latin typeface="Times New Roman" panose="02020603050405020304" pitchFamily="18" charset="0"/>
                <a:cs typeface="Times New Roman" panose="02020603050405020304" pitchFamily="18" charset="0"/>
              </a:rPr>
              <a:t>Projekto veikloms aktualios Lietuvos Respublikos civilinio kodekso (toliau – CK) nuostatos, reglamentuojančios daiktų nuosavybės teisės įgijimą, perdavimą.</a:t>
            </a:r>
          </a:p>
          <a:p>
            <a:pPr algn="just"/>
            <a:endParaRPr lang="lt-LT" sz="2400" dirty="0">
              <a:latin typeface="Times New Roman" panose="02020603050405020304" pitchFamily="18" charset="0"/>
              <a:cs typeface="Times New Roman" panose="02020603050405020304" pitchFamily="18" charset="0"/>
            </a:endParaRPr>
          </a:p>
          <a:p>
            <a:pPr algn="just"/>
            <a:endParaRPr lang="lt-LT"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6076345"/>
      </p:ext>
    </p:extLst>
  </p:cSld>
  <p:clrMapOvr>
    <a:masterClrMapping/>
  </p:clrMapOvr>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3078</TotalTime>
  <Words>1631</Words>
  <Application>Microsoft Office PowerPoint</Application>
  <PresentationFormat>On-screen Show (4:3)</PresentationFormat>
  <Paragraphs>184</Paragraphs>
  <Slides>22</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22</vt:i4>
      </vt:variant>
    </vt:vector>
  </HeadingPairs>
  <TitlesOfParts>
    <vt:vector size="29" baseType="lpstr">
      <vt:lpstr>Andalus</vt:lpstr>
      <vt:lpstr>Arial</vt:lpstr>
      <vt:lpstr>Calibri</vt:lpstr>
      <vt:lpstr>Times New Roman</vt:lpstr>
      <vt:lpstr>Verdana</vt:lpstr>
      <vt:lpstr>Office Theme</vt:lpstr>
      <vt:lpstr>Custom Design</vt:lpstr>
      <vt:lpstr>   </vt:lpstr>
      <vt:lpstr>TURINYS</vt:lpstr>
      <vt:lpstr>Pagrindiniai norminiai aktai, reglamentuojantys projekto išlaidų apskaitą ir dokumentų tvarkymą </vt:lpstr>
      <vt:lpstr>Bendrieji reikalavimai projekto išlaidų apskaitai ir dokumentų tvarkymui  </vt:lpstr>
      <vt:lpstr>Bendrieji reikalavimai projekto išlaidų apskaitai ir dokumentų tvarkymui</vt:lpstr>
      <vt:lpstr>Bendrieji reikalavimai projekto išlaidų apskaitai ir dokumentų tvarkymui </vt:lpstr>
      <vt:lpstr>Maisto produktų apskaita ir dokumentavimas </vt:lpstr>
      <vt:lpstr>Produktų apskaita pagal dvišalę JVS</vt:lpstr>
      <vt:lpstr>Produktų apskaita</vt:lpstr>
      <vt:lpstr>Produktų apskaita</vt:lpstr>
      <vt:lpstr>Produktų apskaita</vt:lpstr>
      <vt:lpstr>Produktų apskaita pagal dvišalę JVS</vt:lpstr>
      <vt:lpstr>Finansavimo sumų apskaita</vt:lpstr>
      <vt:lpstr>Finansavimo sumų apskaita pagal dvišalę JVS</vt:lpstr>
      <vt:lpstr>Finansavimo sumų apskaita pagal trišalę JVS</vt:lpstr>
      <vt:lpstr>Finansavimo sumų apskaita pagal trišalę JVS</vt:lpstr>
      <vt:lpstr>Finansavimo sumų apskaita pagal trišalę JVS</vt:lpstr>
      <vt:lpstr>Finansavimo sumų apskaita pagal trišalę JVS</vt:lpstr>
      <vt:lpstr>Finansavimo sumų apskaita ataskaitinio laikotarpio pabaigoje</vt:lpstr>
      <vt:lpstr>Finansavimo sumų apskaita</vt:lpstr>
      <vt:lpstr>Apibendrinimas</vt:lpstr>
      <vt:lpstr>PowerPoint Presentation</vt:lpstr>
    </vt:vector>
  </TitlesOfParts>
  <Company>ad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vytas</dc:creator>
  <cp:lastModifiedBy>Gražina Rimšienė</cp:lastModifiedBy>
  <cp:revision>581</cp:revision>
  <dcterms:created xsi:type="dcterms:W3CDTF">2012-05-24T12:15:02Z</dcterms:created>
  <dcterms:modified xsi:type="dcterms:W3CDTF">2017-04-18T06:06:58Z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1458767132</vt:i4>
  </property>
  <property fmtid="{D5CDD505-2E9C-101B-9397-08002B2CF9AE}" pid="3" name="_NewReviewCycle">
    <vt:lpwstr/>
  </property>
  <property fmtid="{D5CDD505-2E9C-101B-9397-08002B2CF9AE}" pid="4" name="_EmailSubject">
    <vt:lpwstr>internetas Renginiai</vt:lpwstr>
  </property>
  <property fmtid="{D5CDD505-2E9C-101B-9397-08002B2CF9AE}" pid="5" name="_AuthorEmail">
    <vt:lpwstr>Aukse.Duksiene@socmin.lt</vt:lpwstr>
  </property>
  <property fmtid="{D5CDD505-2E9C-101B-9397-08002B2CF9AE}" pid="6" name="_AuthorEmailDisplayName">
    <vt:lpwstr>Auksė Duksienė</vt:lpwstr>
  </property>
</Properties>
</file>